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100" d="100"/>
          <a:sy n="100" d="100"/>
        </p:scale>
        <p:origin x="-1152" y="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3345E-4"/>
          <c:y val="0.26309972538170417"/>
          <c:w val="0.54039353472008367"/>
          <c:h val="0.736900274618302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совокупный доход</c:v>
                </c:pt>
                <c:pt idx="3">
                  <c:v>налог на имущество</c:v>
                </c:pt>
                <c:pt idx="4">
                  <c:v>НДФЛ</c:v>
                </c:pt>
                <c:pt idx="5">
                  <c:v>доходы от оказания платных услуг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0.8</c:v>
                </c:pt>
                <c:pt idx="1">
                  <c:v>3.2000000000000042E-2</c:v>
                </c:pt>
                <c:pt idx="2">
                  <c:v>2.0000000000000022E-3</c:v>
                </c:pt>
                <c:pt idx="3">
                  <c:v>1.8000000000000016E-2</c:v>
                </c:pt>
                <c:pt idx="4">
                  <c:v>4.8000000000000043E-2</c:v>
                </c:pt>
                <c:pt idx="5" formatCode="0%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502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3.3950617283950615E-2"/>
          <c:y val="0"/>
          <c:w val="0.61882716049383546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2576249149412007"/>
                  <c:y val="-0.2790077272298366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5000364537766125"/>
                  <c:y val="-0.1782301812806023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16,3%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7.7905001458151088E-2"/>
                  <c:y val="0.1171460624678906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74,8%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5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4,3%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8"/>
                <c:pt idx="0">
                  <c:v>Общегосударственные вопросы </c:v>
                </c:pt>
                <c:pt idx="1">
                  <c:v>Образование 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16.3</c:v>
                </c:pt>
                <c:pt idx="1">
                  <c:v>0.1</c:v>
                </c:pt>
                <c:pt idx="3">
                  <c:v>4.3</c:v>
                </c:pt>
                <c:pt idx="4">
                  <c:v>74.8</c:v>
                </c:pt>
                <c:pt idx="5">
                  <c:v>0.1</c:v>
                </c:pt>
                <c:pt idx="6">
                  <c:v>0.5</c:v>
                </c:pt>
                <c:pt idx="7">
                  <c:v>3.9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>
                <a:solidFill>
                  <a:srgbClr val="00B05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4969135802469169"/>
          <c:y val="0"/>
          <c:w val="0.34722222222222232"/>
          <c:h val="1"/>
        </c:manualLayout>
      </c:layout>
      <c:txPr>
        <a:bodyPr/>
        <a:lstStyle/>
        <a:p>
          <a:pPr>
            <a:defRPr>
              <a:solidFill>
                <a:srgbClr val="00B05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0.39063</cdr:x>
      <cdr:y>0.61419</cdr:y>
    </cdr:from>
    <cdr:to>
      <cdr:x>0.39931</cdr:x>
      <cdr:y>0.91379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>
          <a:off x="2536049" y="3607619"/>
          <a:ext cx="1428760" cy="7143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0.25174</cdr:x>
      <cdr:y>0.68909</cdr:y>
    </cdr:from>
    <cdr:to>
      <cdr:x>0.26042</cdr:x>
      <cdr:y>0.82391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071702" y="3286148"/>
          <a:ext cx="71433" cy="6429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0.23438</cdr:x>
      <cdr:y>0</cdr:y>
    </cdr:from>
    <cdr:to>
      <cdr:x>0.27778</cdr:x>
      <cdr:y>0.17976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1928826" y="0"/>
          <a:ext cx="357165" cy="85724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0.44271</cdr:x>
      <cdr:y>0.0749</cdr:y>
    </cdr:from>
    <cdr:to>
      <cdr:x>0.45139</cdr:x>
      <cdr:y>0.17976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3429023" y="571505"/>
          <a:ext cx="500062" cy="7143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0.51216</cdr:x>
      <cdr:y>0.13482</cdr:y>
    </cdr:from>
    <cdr:to>
      <cdr:x>0.56425</cdr:x>
      <cdr:y>0.26964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4107714" y="750070"/>
          <a:ext cx="642936" cy="4286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0.32118</cdr:x>
      <cdr:y>2.09694E-7</cdr:y>
    </cdr:from>
    <cdr:to>
      <cdr:x>0.33854</cdr:x>
      <cdr:y>0.17976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2286016" y="357191"/>
          <a:ext cx="857257" cy="14287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0.54688</cdr:x>
      <cdr:y>0.13482</cdr:y>
    </cdr:from>
    <cdr:to>
      <cdr:x>0.63368</cdr:x>
      <cdr:y>0.29961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500594" y="642942"/>
          <a:ext cx="714380" cy="78586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0.00868</cdr:x>
      <cdr:y>0.3745</cdr:y>
    </cdr:from>
    <cdr:to>
      <cdr:x>0.08681</cdr:x>
      <cdr:y>0.58422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71438" y="1785950"/>
          <a:ext cx="642978" cy="100012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0.05992</cdr:y>
    </cdr:from>
    <cdr:to>
      <cdr:x>0.25174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1357322" y="285752"/>
          <a:ext cx="714380" cy="42862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2023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714488"/>
            <a:ext cx="8705880" cy="4140000"/>
          </a:xfrm>
        </p:spPr>
        <p:txBody>
          <a:bodyPr>
            <a:normAutofit fontScale="47500" lnSpcReduction="20000"/>
          </a:bodyPr>
          <a:lstStyle/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21февраля 2023 года, в целях реализации принципа прозрачности и открытости бюджета и информирования жителей о расходовании средств бюджета разработана брошюра Проект «Бюджета для граждан» по исполнению бюджета за 2023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2023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Проект «Бюджета для граждан» по исполнению бюджета за 2023 год, надеется на заинтересованное внимание жителей муниципального образования к процессу.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2023 год (рублей)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1500174"/>
          <a:ext cx="7572428" cy="4216925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2023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2023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394527,00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391732,16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2794,84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96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394527,00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391732,16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2794,84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9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24429,00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24363,25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65,75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24429,00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24363,25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65,75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419380,00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413260,16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6119,84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149484,39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515,61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269380,00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263775,77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2793,06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6519937,00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6519892,28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44,72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и компенсации затрат государства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800000,00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800000,00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13358073,98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12972314,98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385759,00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1323766,00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1323766,00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112126,00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112126,00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572858,00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572858,00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11349323,98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10963564,98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385759,00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21516346,98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21121562,83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394784,15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2023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21121562,83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Расходы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20762201,43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359361,40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области за 2023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2023 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285860"/>
          <a:ext cx="8286808" cy="5143535"/>
        </p:xfrm>
        <a:graphic>
          <a:graphicData uri="http://schemas.openxmlformats.org/drawingml/2006/table">
            <a:tbl>
              <a:tblPr/>
              <a:tblGrid>
                <a:gridCol w="3071834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2023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2023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2023год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плану 2023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21516346,98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20762201,43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754145,55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96,5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3557158,00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3385988,51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171169,49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112126,00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112126,00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24537,98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462,02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810492,91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807992,91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16049570,07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15529808,86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519761,31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30000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6597,71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23402,29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927000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895149,56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31850,44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21516346,98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20762201,43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754145,55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2023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642910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2357422" y="2143116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</a:t>
            </a:r>
            <a:r>
              <a:rPr lang="ru-RU" sz="2400" dirty="0" smtClean="0"/>
              <a:t>2023 </a:t>
            </a:r>
            <a:r>
              <a:rPr lang="ru-RU" sz="2400" dirty="0" smtClean="0"/>
              <a:t>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0611F4"/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rgbClr val="0611F4"/>
                </a:solidFill>
              </a:rPr>
              <a:t>1323766,00</a:t>
            </a:r>
            <a:endParaRPr lang="ru-RU" sz="1200" dirty="0">
              <a:solidFill>
                <a:srgbClr val="0611F4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572858,00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112126,00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10963564,98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00562" y="2428868"/>
            <a:ext cx="4286280" cy="2286016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12972314,98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1845</TotalTime>
  <Words>547</Words>
  <Application>Microsoft Office PowerPoint</Application>
  <PresentationFormat>Экран (4:3)</PresentationFormat>
  <Paragraphs>175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2023 год (рублей) </vt:lpstr>
      <vt:lpstr>Основные параметры бюджета  МО «Первоавгустовский сельсовет» Дмитриевского района Курской области за 2023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за 2023 году</vt:lpstr>
      <vt:lpstr>Показатели исполнения расходов бюджета МО «Первоавгустовский сельсовет» Дмитриевского района Курской области за 2023 год (рублей)</vt:lpstr>
      <vt:lpstr>Слайд 7</vt:lpstr>
      <vt:lpstr>Безвозмездные поступления МО «Первоавгустовский сельсовет» Дмитриевского района Курской области в 2023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258</cp:revision>
  <dcterms:modified xsi:type="dcterms:W3CDTF">2024-04-09T12:09:55Z</dcterms:modified>
</cp:coreProperties>
</file>