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rawings/drawing1.xml" ContentType="application/vnd.openxmlformats-officedocument.drawingml.chartshapes+xml"/>
  <Override PartName="/ppt/drawings/drawing2.xml" ContentType="application/vnd.openxmlformats-officedocument.drawingml.chartshap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80" r:id="rId1"/>
  </p:sldMasterIdLst>
  <p:notesMasterIdLst>
    <p:notesMasterId r:id="rId11"/>
  </p:notesMasterIdLst>
  <p:sldIdLst>
    <p:sldId id="256" r:id="rId2"/>
    <p:sldId id="257" r:id="rId3"/>
    <p:sldId id="259" r:id="rId4"/>
    <p:sldId id="258" r:id="rId5"/>
    <p:sldId id="274" r:id="rId6"/>
    <p:sldId id="262" r:id="rId7"/>
    <p:sldId id="273" r:id="rId8"/>
    <p:sldId id="268" r:id="rId9"/>
    <p:sldId id="271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611F4"/>
    <a:srgbClr val="FF0066"/>
    <a:srgbClr val="5C044B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4559" autoAdjust="0"/>
    <p:restoredTop sz="86420" autoAdjust="0"/>
  </p:normalViewPr>
  <p:slideViewPr>
    <p:cSldViewPr>
      <p:cViewPr>
        <p:scale>
          <a:sx n="100" d="100"/>
          <a:sy n="100" d="100"/>
        </p:scale>
        <p:origin x="-1152" y="9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8" y="3156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75"/>
      <c:perspective val="30"/>
    </c:view3D>
    <c:plotArea>
      <c:layout>
        <c:manualLayout>
          <c:layoutTarget val="inner"/>
          <c:xMode val="edge"/>
          <c:yMode val="edge"/>
          <c:x val="9.2772753996473367E-4"/>
          <c:y val="0.26309972538170417"/>
          <c:w val="0.54039353472008367"/>
          <c:h val="0.7369002746183027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dPt>
            <c:idx val="1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2"/>
            <c:spPr>
              <a:solidFill>
                <a:srgbClr val="FF0000"/>
              </a:solidFill>
            </c:spPr>
          </c:dPt>
          <c:dPt>
            <c:idx val="3"/>
            <c:spPr>
              <a:solidFill>
                <a:srgbClr val="FFFF00"/>
              </a:solidFill>
            </c:spPr>
          </c:dPt>
          <c:dPt>
            <c:idx val="4"/>
            <c:spPr>
              <a:solidFill>
                <a:srgbClr val="FF0066"/>
              </a:solidFill>
            </c:spPr>
          </c:dPt>
          <c:dLbls>
            <c:dLblPos val="bestFit"/>
            <c:showVal val="1"/>
            <c:showLeaderLines val="1"/>
          </c:dLbls>
          <c:cat>
            <c:strRef>
              <c:f>Лист1!$A$2:$A$7</c:f>
              <c:strCache>
                <c:ptCount val="6"/>
                <c:pt idx="0">
                  <c:v>доходы от использования имущества</c:v>
                </c:pt>
                <c:pt idx="1">
                  <c:v>земельный налог</c:v>
                </c:pt>
                <c:pt idx="2">
                  <c:v>совокупный доход</c:v>
                </c:pt>
                <c:pt idx="3">
                  <c:v>налог на имущество</c:v>
                </c:pt>
                <c:pt idx="4">
                  <c:v>НДФЛ</c:v>
                </c:pt>
                <c:pt idx="5">
                  <c:v>доходы от оказания платных услуг</c:v>
                </c:pt>
              </c:strCache>
            </c:strRef>
          </c:cat>
          <c:val>
            <c:numRef>
              <c:f>Лист1!$B$2:$B$7</c:f>
              <c:numCache>
                <c:formatCode>0.00%</c:formatCode>
                <c:ptCount val="6"/>
                <c:pt idx="0">
                  <c:v>0.8</c:v>
                </c:pt>
                <c:pt idx="1">
                  <c:v>3.2000000000000049E-2</c:v>
                </c:pt>
                <c:pt idx="2">
                  <c:v>2.0000000000000026E-3</c:v>
                </c:pt>
                <c:pt idx="3">
                  <c:v>1.8000000000000023E-2</c:v>
                </c:pt>
                <c:pt idx="4">
                  <c:v>4.800000000000005E-2</c:v>
                </c:pt>
                <c:pt idx="5" formatCode="0%">
                  <c:v>0.1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ayout>
        <c:manualLayout>
          <c:xMode val="edge"/>
          <c:yMode val="edge"/>
          <c:x val="0.68837698423808513"/>
          <c:y val="0.23732117360508412"/>
          <c:w val="0.31162301576191942"/>
          <c:h val="0.49132409258819942"/>
        </c:manualLayout>
      </c:layout>
      <c:txPr>
        <a:bodyPr/>
        <a:lstStyle/>
        <a:p>
          <a:pPr>
            <a:defRPr sz="1200"/>
          </a:pPr>
          <a:endParaRPr lang="ru-RU"/>
        </a:p>
      </c:txPr>
    </c:legend>
    <c:plotVisOnly val="1"/>
  </c:chart>
  <c:spPr>
    <a:solidFill>
      <a:schemeClr val="accent1">
        <a:lumMod val="20000"/>
        <a:lumOff val="80000"/>
      </a:schemeClr>
    </a:solidFill>
  </c:spPr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rotX val="30"/>
      <c:depthPercent val="60"/>
      <c:perspective val="30"/>
    </c:view3D>
    <c:plotArea>
      <c:layout>
        <c:manualLayout>
          <c:layoutTarget val="inner"/>
          <c:xMode val="edge"/>
          <c:yMode val="edge"/>
          <c:x val="3.3950617283950615E-2"/>
          <c:y val="0"/>
          <c:w val="0.61882716049383568"/>
          <c:h val="0.94141145139813664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explosion val="33"/>
          <c:dPt>
            <c:idx val="0"/>
            <c:spPr>
              <a:solidFill>
                <a:srgbClr val="FFFF00"/>
              </a:solidFill>
            </c:spPr>
          </c:dPt>
          <c:dPt>
            <c:idx val="1"/>
            <c:spPr>
              <a:solidFill>
                <a:srgbClr val="0070C0"/>
              </a:solidFill>
            </c:spPr>
          </c:dPt>
          <c:dPt>
            <c:idx val="2"/>
            <c:spPr>
              <a:solidFill>
                <a:srgbClr val="92D050"/>
              </a:solidFill>
            </c:spPr>
          </c:dPt>
          <c:dPt>
            <c:idx val="3"/>
            <c:spPr>
              <a:solidFill>
                <a:srgbClr val="FF0000"/>
              </a:solidFill>
            </c:spPr>
          </c:dPt>
          <c:dPt>
            <c:idx val="4"/>
            <c:spPr>
              <a:solidFill>
                <a:srgbClr val="7030A0"/>
              </a:solidFill>
            </c:spPr>
          </c:dPt>
          <c:dPt>
            <c:idx val="5"/>
            <c:spPr>
              <a:solidFill>
                <a:schemeClr val="accent2">
                  <a:lumMod val="60000"/>
                  <a:lumOff val="40000"/>
                </a:schemeClr>
              </a:solidFill>
            </c:spPr>
          </c:dPt>
          <c:dPt>
            <c:idx val="6"/>
            <c:spPr>
              <a:solidFill>
                <a:srgbClr val="00B0F0"/>
              </a:solidFill>
            </c:spPr>
          </c:dPt>
          <c:dPt>
            <c:idx val="7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-0.32576249149412012"/>
                  <c:y val="-0.2790077272298367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0,5%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1"/>
              <c:layout>
                <c:manualLayout>
                  <c:x val="-0.15000364537766128"/>
                  <c:y val="-0.1782301812806023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16,3%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2"/>
              <c:layout>
                <c:manualLayout>
                  <c:x val="-0.15510365023816466"/>
                  <c:y val="7.521058536125072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1,2%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3"/>
              <c:layout>
                <c:manualLayout>
                  <c:x val="0.19485515699426464"/>
                  <c:y val="0.1484374639588162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10,7%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4"/>
              <c:layout>
                <c:manualLayout>
                  <c:x val="7.7905001458151102E-2"/>
                  <c:y val="0.1171460624678906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74,8%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5"/>
              <c:delete val="1"/>
            </c:dLbl>
            <c:dLbl>
              <c:idx val="6"/>
              <c:layout>
                <c:manualLayout>
                  <c:x val="0.12532905609021092"/>
                  <c:y val="-9.543831322016838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3,9%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Lbl>
              <c:idx val="7"/>
              <c:layout>
                <c:manualLayout>
                  <c:x val="0.33416970448138428"/>
                  <c:y val="-2.8950375876783652E-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4,3%</a:t>
                    </a:r>
                    <a:endParaRPr lang="en-US" dirty="0"/>
                  </a:p>
                </c:rich>
              </c:tx>
              <c:dLblPos val="bestFit"/>
              <c:showVal val="1"/>
            </c:dLbl>
            <c:delete val="1"/>
            <c:dLblPos val="bestFit"/>
          </c:dLbls>
          <c:cat>
            <c:strRef>
              <c:f>Лист1!$A$2:$A$10</c:f>
              <c:strCache>
                <c:ptCount val="8"/>
                <c:pt idx="0">
                  <c:v>Общегосударственные вопросы </c:v>
                </c:pt>
                <c:pt idx="1">
                  <c:v>Образование </c:v>
                </c:pt>
                <c:pt idx="3">
                  <c:v>Социальная политика </c:v>
                </c:pt>
                <c:pt idx="4">
                  <c:v>ЖКХ</c:v>
                </c:pt>
                <c:pt idx="5">
                  <c:v>национальная безопасность</c:v>
                </c:pt>
                <c:pt idx="6">
                  <c:v>мобилизационная и вневойсковая подготовка</c:v>
                </c:pt>
                <c:pt idx="7">
                  <c:v>национальная экономика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16.3</c:v>
                </c:pt>
                <c:pt idx="1">
                  <c:v>0.1</c:v>
                </c:pt>
                <c:pt idx="3">
                  <c:v>4.3</c:v>
                </c:pt>
                <c:pt idx="4">
                  <c:v>74.8</c:v>
                </c:pt>
                <c:pt idx="5">
                  <c:v>0.1</c:v>
                </c:pt>
                <c:pt idx="6">
                  <c:v>0.5</c:v>
                </c:pt>
                <c:pt idx="7">
                  <c:v>3.9</c:v>
                </c:pt>
              </c:numCache>
            </c:numRef>
          </c:val>
        </c:ser>
        <c:dLbls>
          <c:showVal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500" baseline="0">
                <a:solidFill>
                  <a:srgbClr val="00B050"/>
                </a:solidFill>
              </a:defRPr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500" baseline="0">
                <a:solidFill>
                  <a:srgbClr val="00B050"/>
                </a:solidFill>
              </a:defRPr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500" baseline="0">
                <a:solidFill>
                  <a:srgbClr val="00B050"/>
                </a:solidFill>
              </a:defRPr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500" baseline="0">
                <a:solidFill>
                  <a:srgbClr val="00B050"/>
                </a:solidFill>
              </a:defRPr>
            </a:pPr>
            <a:endParaRPr lang="ru-RU"/>
          </a:p>
        </c:txPr>
      </c:legendEntry>
      <c:legendEntry>
        <c:idx val="4"/>
        <c:txPr>
          <a:bodyPr/>
          <a:lstStyle/>
          <a:p>
            <a:pPr>
              <a:defRPr sz="1500" baseline="0">
                <a:solidFill>
                  <a:srgbClr val="00B050"/>
                </a:solidFill>
              </a:defRPr>
            </a:pPr>
            <a:endParaRPr lang="ru-RU"/>
          </a:p>
        </c:txPr>
      </c:legendEntry>
      <c:legendEntry>
        <c:idx val="5"/>
        <c:txPr>
          <a:bodyPr/>
          <a:lstStyle/>
          <a:p>
            <a:pPr>
              <a:defRPr sz="1500" baseline="0">
                <a:solidFill>
                  <a:srgbClr val="00B050"/>
                </a:solidFill>
              </a:defRPr>
            </a:pPr>
            <a:endParaRPr lang="ru-RU"/>
          </a:p>
        </c:txPr>
      </c:legendEntry>
      <c:legendEntry>
        <c:idx val="6"/>
        <c:txPr>
          <a:bodyPr/>
          <a:lstStyle/>
          <a:p>
            <a:pPr>
              <a:defRPr sz="1500" baseline="0">
                <a:solidFill>
                  <a:srgbClr val="00B050"/>
                </a:solidFill>
              </a:defRPr>
            </a:pPr>
            <a:endParaRPr lang="ru-RU"/>
          </a:p>
        </c:txPr>
      </c:legendEntry>
      <c:legendEntry>
        <c:idx val="7"/>
        <c:txPr>
          <a:bodyPr/>
          <a:lstStyle/>
          <a:p>
            <a:pPr>
              <a:defRPr sz="1500" baseline="0">
                <a:solidFill>
                  <a:srgbClr val="00B05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4969135802469191"/>
          <c:y val="0"/>
          <c:w val="0.34722222222222232"/>
          <c:h val="1"/>
        </c:manualLayout>
      </c:layout>
      <c:txPr>
        <a:bodyPr/>
        <a:lstStyle/>
        <a:p>
          <a:pPr>
            <a:defRPr>
              <a:solidFill>
                <a:srgbClr val="00B050"/>
              </a:solidFill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0.48334</cdr:x>
      <cdr:y>0</cdr:y>
    </cdr:from>
    <cdr:to>
      <cdr:x>0.59</cdr:x>
      <cdr:y>0.2225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143436" y="-571480"/>
          <a:ext cx="914400" cy="1271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0.45834</cdr:x>
      <cdr:y>0</cdr:y>
    </cdr:from>
    <cdr:to>
      <cdr:x>0.95</cdr:x>
      <cdr:y>0.2225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3929122" y="0"/>
          <a:ext cx="4214842" cy="12715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0.22222</cdr:x>
      <cdr:y>0.5243</cdr:y>
    </cdr:from>
    <cdr:to>
      <cdr:x>0.44618</cdr:x>
      <cdr:y>0.64414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828784" y="2500315"/>
          <a:ext cx="1843094" cy="57150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0.04861</cdr:x>
      <cdr:y>0.34454</cdr:y>
    </cdr:from>
    <cdr:to>
      <cdr:x>0.19444</cdr:x>
      <cdr:y>0.43442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400024" y="1643059"/>
          <a:ext cx="120015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0.09201</cdr:x>
      <cdr:y>0.25466</cdr:y>
    </cdr:from>
    <cdr:to>
      <cdr:x>0.1875</cdr:x>
      <cdr:y>0.31458</cdr:y>
    </cdr:to>
    <cdr:sp macro="" textlink="">
      <cdr:nvSpPr>
        <cdr:cNvPr id="4" name="TextBox 3"/>
        <cdr:cNvSpPr txBox="1"/>
      </cdr:nvSpPr>
      <cdr:spPr>
        <a:xfrm xmlns:a="http://schemas.openxmlformats.org/drawingml/2006/main">
          <a:off x="757214" y="1214431"/>
          <a:ext cx="785818" cy="28575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0.17014</cdr:x>
      <cdr:y>0.20972</cdr:y>
    </cdr:from>
    <cdr:to>
      <cdr:x>0.25694</cdr:x>
      <cdr:y>0.28462</cdr:y>
    </cdr:to>
    <cdr:sp macro="" textlink="">
      <cdr:nvSpPr>
        <cdr:cNvPr id="5" name="TextBox 4"/>
        <cdr:cNvSpPr txBox="1"/>
      </cdr:nvSpPr>
      <cdr:spPr>
        <a:xfrm xmlns:a="http://schemas.openxmlformats.org/drawingml/2006/main">
          <a:off x="1400156" y="1000117"/>
          <a:ext cx="714380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0.2691</cdr:x>
      <cdr:y>0.16478</cdr:y>
    </cdr:from>
    <cdr:to>
      <cdr:x>0.35591</cdr:x>
      <cdr:y>0.28462</cdr:y>
    </cdr:to>
    <cdr:sp macro="" textlink="">
      <cdr:nvSpPr>
        <cdr:cNvPr id="6" name="TextBox 5"/>
        <cdr:cNvSpPr txBox="1"/>
      </cdr:nvSpPr>
      <cdr:spPr>
        <a:xfrm xmlns:a="http://schemas.openxmlformats.org/drawingml/2006/main">
          <a:off x="2214578" y="785818"/>
          <a:ext cx="714412" cy="571499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0.36111</cdr:x>
      <cdr:y>0.20972</cdr:y>
    </cdr:from>
    <cdr:to>
      <cdr:x>0.43924</cdr:x>
      <cdr:y>0.2996</cdr:y>
    </cdr:to>
    <cdr:sp macro="" textlink="">
      <cdr:nvSpPr>
        <cdr:cNvPr id="8" name="TextBox 7"/>
        <cdr:cNvSpPr txBox="1"/>
      </cdr:nvSpPr>
      <cdr:spPr>
        <a:xfrm xmlns:a="http://schemas.openxmlformats.org/drawingml/2006/main">
          <a:off x="2971792" y="1000117"/>
          <a:ext cx="642942" cy="4286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  <cdr:relSizeAnchor xmlns:cdr="http://schemas.openxmlformats.org/drawingml/2006/chartDrawing">
    <cdr:from>
      <cdr:x>0.39063</cdr:x>
      <cdr:y>0.61419</cdr:y>
    </cdr:from>
    <cdr:to>
      <cdr:x>0.39931</cdr:x>
      <cdr:y>0.91379</cdr:y>
    </cdr:to>
    <cdr:sp macro="" textlink="">
      <cdr:nvSpPr>
        <cdr:cNvPr id="10" name="Прямая соединительная линия 9"/>
        <cdr:cNvSpPr/>
      </cdr:nvSpPr>
      <cdr:spPr>
        <a:xfrm xmlns:a="http://schemas.openxmlformats.org/drawingml/2006/main" rot="5400000" flipH="1">
          <a:off x="2536049" y="3607619"/>
          <a:ext cx="1428760" cy="7143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0.25174</cdr:x>
      <cdr:y>0.68909</cdr:y>
    </cdr:from>
    <cdr:to>
      <cdr:x>0.26042</cdr:x>
      <cdr:y>0.82391</cdr:y>
    </cdr:to>
    <cdr:sp macro="" textlink="">
      <cdr:nvSpPr>
        <cdr:cNvPr id="12" name="Прямая соединительная линия 11"/>
        <cdr:cNvSpPr/>
      </cdr:nvSpPr>
      <cdr:spPr>
        <a:xfrm xmlns:a="http://schemas.openxmlformats.org/drawingml/2006/main" flipH="1">
          <a:off x="2071702" y="3286148"/>
          <a:ext cx="71433" cy="642937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0.23438</cdr:x>
      <cdr:y>0</cdr:y>
    </cdr:from>
    <cdr:to>
      <cdr:x>0.27778</cdr:x>
      <cdr:y>0.17976</cdr:y>
    </cdr:to>
    <cdr:sp macro="" textlink="">
      <cdr:nvSpPr>
        <cdr:cNvPr id="14" name="Прямая соединительная линия 13"/>
        <cdr:cNvSpPr/>
      </cdr:nvSpPr>
      <cdr:spPr>
        <a:xfrm xmlns:a="http://schemas.openxmlformats.org/drawingml/2006/main" rot="10800000" flipH="1" flipV="1">
          <a:off x="1928826" y="0"/>
          <a:ext cx="357165" cy="857248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</cdr:x>
      <cdr:y>0</cdr:y>
    </cdr:from>
    <cdr:to>
      <cdr:x>0</cdr:x>
      <cdr:y>0</cdr:y>
    </cdr:to>
    <cdr:sp macro="" textlink="">
      <cdr:nvSpPr>
        <cdr:cNvPr id="16" name="Прямая соединительная линия 15"/>
        <cdr:cNvSpPr/>
      </cdr:nvSpPr>
      <cdr:spPr>
        <a:xfrm xmlns:a="http://schemas.openxmlformats.org/drawingml/2006/main">
          <a:off x="-400064" y="-1580367"/>
          <a:ext cx="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0.44271</cdr:x>
      <cdr:y>0.0749</cdr:y>
    </cdr:from>
    <cdr:to>
      <cdr:x>0.45139</cdr:x>
      <cdr:y>0.17976</cdr:y>
    </cdr:to>
    <cdr:sp macro="" textlink="">
      <cdr:nvSpPr>
        <cdr:cNvPr id="18" name="Прямая соединительная линия 17"/>
        <cdr:cNvSpPr/>
      </cdr:nvSpPr>
      <cdr:spPr>
        <a:xfrm xmlns:a="http://schemas.openxmlformats.org/drawingml/2006/main" rot="16200000" flipH="1" flipV="1">
          <a:off x="3429023" y="571505"/>
          <a:ext cx="500062" cy="7143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0.51216</cdr:x>
      <cdr:y>0.13482</cdr:y>
    </cdr:from>
    <cdr:to>
      <cdr:x>0.56425</cdr:x>
      <cdr:y>0.26964</cdr:y>
    </cdr:to>
    <cdr:sp macro="" textlink="">
      <cdr:nvSpPr>
        <cdr:cNvPr id="20" name="Прямая соединительная линия 19"/>
        <cdr:cNvSpPr/>
      </cdr:nvSpPr>
      <cdr:spPr>
        <a:xfrm xmlns:a="http://schemas.openxmlformats.org/drawingml/2006/main" rot="16200000" flipH="1">
          <a:off x="4107714" y="750070"/>
          <a:ext cx="642936" cy="42868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0.32118</cdr:x>
      <cdr:y>2.09694E-7</cdr:y>
    </cdr:from>
    <cdr:to>
      <cdr:x>0.33854</cdr:x>
      <cdr:y>0.17976</cdr:y>
    </cdr:to>
    <cdr:sp macro="" textlink="">
      <cdr:nvSpPr>
        <cdr:cNvPr id="22" name="Прямая соединительная линия 21"/>
        <cdr:cNvSpPr/>
      </cdr:nvSpPr>
      <cdr:spPr>
        <a:xfrm xmlns:a="http://schemas.openxmlformats.org/drawingml/2006/main" rot="5400000" flipV="1">
          <a:off x="2286016" y="357191"/>
          <a:ext cx="857257" cy="142877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0.54688</cdr:x>
      <cdr:y>0.13482</cdr:y>
    </cdr:from>
    <cdr:to>
      <cdr:x>0.63368</cdr:x>
      <cdr:y>0.29961</cdr:y>
    </cdr:to>
    <cdr:sp macro="" textlink="">
      <cdr:nvSpPr>
        <cdr:cNvPr id="24" name="Прямая соединительная линия 23"/>
        <cdr:cNvSpPr/>
      </cdr:nvSpPr>
      <cdr:spPr>
        <a:xfrm xmlns:a="http://schemas.openxmlformats.org/drawingml/2006/main" rot="10800000" flipV="1">
          <a:off x="4500594" y="642942"/>
          <a:ext cx="714380" cy="78586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0.00868</cdr:x>
      <cdr:y>0.3745</cdr:y>
    </cdr:from>
    <cdr:to>
      <cdr:x>0.08681</cdr:x>
      <cdr:y>0.58422</cdr:y>
    </cdr:to>
    <cdr:sp macro="" textlink="">
      <cdr:nvSpPr>
        <cdr:cNvPr id="19" name="Прямая соединительная линия 18"/>
        <cdr:cNvSpPr/>
      </cdr:nvSpPr>
      <cdr:spPr>
        <a:xfrm xmlns:a="http://schemas.openxmlformats.org/drawingml/2006/main" rot="10800000" flipV="1">
          <a:off x="71438" y="1785950"/>
          <a:ext cx="642978" cy="1000123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ru-RU"/>
        </a:p>
      </cdr:txBody>
    </cdr:sp>
  </cdr:relSizeAnchor>
  <cdr:relSizeAnchor xmlns:cdr="http://schemas.openxmlformats.org/drawingml/2006/chartDrawing">
    <cdr:from>
      <cdr:x>0.16493</cdr:x>
      <cdr:y>0.05992</cdr:y>
    </cdr:from>
    <cdr:to>
      <cdr:x>0.25174</cdr:x>
      <cdr:y>0.1498</cdr:y>
    </cdr:to>
    <cdr:sp macro="" textlink="">
      <cdr:nvSpPr>
        <cdr:cNvPr id="21" name="Прямоугольник 20"/>
        <cdr:cNvSpPr/>
      </cdr:nvSpPr>
      <cdr:spPr>
        <a:xfrm xmlns:a="http://schemas.openxmlformats.org/drawingml/2006/main">
          <a:off x="1357322" y="285752"/>
          <a:ext cx="714380" cy="428622"/>
        </a:xfrm>
        <a:prstGeom xmlns:a="http://schemas.openxmlformats.org/drawingml/2006/main" prst="rect">
          <a:avLst/>
        </a:prstGeom>
        <a:ln xmlns:a="http://schemas.openxmlformats.org/drawingml/2006/main">
          <a:solidFill>
            <a:schemeClr val="bg1"/>
          </a:solidFill>
        </a:ln>
      </cdr:spPr>
      <cdr:style>
        <a:lnRef xmlns:a="http://schemas.openxmlformats.org/drawingml/2006/main" idx="2">
          <a:schemeClr val="accent6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6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dirty="0" smtClean="0"/>
            <a:t>0,1%</a:t>
          </a:r>
          <a:endParaRPr lang="ru-RU" dirty="0"/>
        </a:p>
      </cdr:txBody>
    </cdr:sp>
  </cdr:relSizeAnchor>
  <cdr:relSizeAnchor xmlns:cdr="http://schemas.openxmlformats.org/drawingml/2006/chartDrawing">
    <cdr:from>
      <cdr:x>0.25694</cdr:x>
      <cdr:y>0.17976</cdr:y>
    </cdr:from>
    <cdr:to>
      <cdr:x>0.30903</cdr:x>
      <cdr:y>0.25466</cdr:y>
    </cdr:to>
    <cdr:sp macro="" textlink="">
      <cdr:nvSpPr>
        <cdr:cNvPr id="7" name="TextBox 6"/>
        <cdr:cNvSpPr txBox="1"/>
      </cdr:nvSpPr>
      <cdr:spPr>
        <a:xfrm xmlns:a="http://schemas.openxmlformats.org/drawingml/2006/main">
          <a:off x="2114536" y="857241"/>
          <a:ext cx="428628" cy="35719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0CC6FA-F1E7-477B-BF60-65C885CDA306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F12739-C2B9-4748-9FF8-99747C405CC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12739-C2B9-4748-9FF8-99747C405CCF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F12739-C2B9-4748-9FF8-99747C405CCF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03.05.2024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81" r:id="rId1"/>
    <p:sldLayoutId id="2147484082" r:id="rId2"/>
    <p:sldLayoutId id="2147484083" r:id="rId3"/>
    <p:sldLayoutId id="2147484084" r:id="rId4"/>
    <p:sldLayoutId id="2147484085" r:id="rId5"/>
    <p:sldLayoutId id="2147484086" r:id="rId6"/>
    <p:sldLayoutId id="2147484087" r:id="rId7"/>
    <p:sldLayoutId id="2147484088" r:id="rId8"/>
    <p:sldLayoutId id="2147484089" r:id="rId9"/>
    <p:sldLayoutId id="2147484090" r:id="rId10"/>
    <p:sldLayoutId id="214748409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85786" y="3286124"/>
            <a:ext cx="7772400" cy="1470025"/>
          </a:xfrm>
        </p:spPr>
        <p:txBody>
          <a:bodyPr>
            <a:normAutofit/>
          </a:bodyPr>
          <a:lstStyle/>
          <a:p>
            <a:pPr algn="ctr"/>
            <a:endParaRPr lang="ru-RU" sz="36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571472" y="4214818"/>
            <a:ext cx="7200928" cy="1285884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Рисунок 6" descr="MEIENDORF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642910" y="285728"/>
            <a:ext cx="8001056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«Бюджет для граждан» по исполнению бюджета муниципального образования «Первоавгустовский сельсовет»  Дмитриевского района Курской области за 2023 год</a:t>
            </a:r>
            <a:endParaRPr lang="ru-RU" sz="4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1фото\20151015_1008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2" y="4786322"/>
            <a:ext cx="4355636" cy="1928826"/>
          </a:xfrm>
          <a:prstGeom prst="rect">
            <a:avLst/>
          </a:prstGeom>
          <a:noFill/>
        </p:spPr>
      </p:pic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857224" y="357166"/>
            <a:ext cx="7467600" cy="135732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Уважаемые жители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i="1" dirty="0" smtClean="0">
                <a:latin typeface="Times New Roman" pitchFamily="18" charset="0"/>
                <a:cs typeface="Times New Roman" pitchFamily="18" charset="0"/>
              </a:rPr>
              <a:t>муниципального образования «Первоавгустовский сельсовет»! </a:t>
            </a:r>
            <a:endParaRPr lang="ru-RU" sz="4000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9"/>
          <p:cNvSpPr>
            <a:spLocks noGrp="1"/>
          </p:cNvSpPr>
          <p:nvPr>
            <p:ph idx="1"/>
          </p:nvPr>
        </p:nvSpPr>
        <p:spPr>
          <a:xfrm>
            <a:off x="285720" y="1714488"/>
            <a:ext cx="8705880" cy="4140000"/>
          </a:xfrm>
        </p:spPr>
        <p:txBody>
          <a:bodyPr>
            <a:normAutofit fontScale="47500" lnSpcReduction="20000"/>
          </a:bodyPr>
          <a:lstStyle/>
          <a:p>
            <a:pPr marL="0" indent="357188" algn="just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соответствии с Бюджетным посланием Президента Российской Федерации В. В. Путина Федеральному собранию от 21февраля 2023 года, в целях реализации принципа прозрачности и открытости бюджета и информирования жителей о расходовании средств бюджета разработана брошюра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Бюджета для граждан» по исполнению бюджета за 2023 год. </a:t>
            </a:r>
          </a:p>
          <a:p>
            <a:pPr marL="0" indent="357188" algn="just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Представленная в ней информация позволит гражданам составить представление об источниках формирования доходов бюджета муниципального образования, направлениях расходования бюджетных средств в 2023 году и сделать выводы об эффективности использования бюджетных средств. </a:t>
            </a:r>
          </a:p>
          <a:p>
            <a:pPr marL="0" indent="357188" algn="just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Администрация МО «Первоавгустовский сельсовет», публикуя брошюру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«Бюджета для граждан» по исполнению бюджета за 2023 год, надеется на заинтересованное внимание жителей муниципального образования к процессу.</a:t>
            </a:r>
          </a:p>
          <a:p>
            <a:pPr marL="0" indent="357188" algn="just"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исполнения бюджета.</a:t>
            </a:r>
          </a:p>
          <a:p>
            <a:pPr algn="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endParaRPr lang="ru-RU" sz="35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/>
          </a:p>
        </p:txBody>
      </p:sp>
      <p:pic>
        <p:nvPicPr>
          <p:cNvPr id="4" name="Рисунок 3" descr="http://ia124.mycdn.me/image?id=556568230353&amp;bid=556568230353&amp;t=3&amp;plc=WEB&amp;tkn=EE0vGyQCAqoQw_z8gIK9smvlkAc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142844" y="4714884"/>
            <a:ext cx="3571900" cy="18704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14356"/>
            <a:ext cx="8429684" cy="571504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Показатели исполнения доходов бюджета МО «Первоавгустовский сельсовет» Дмитриевского района Курской области за 2023 год (рублей) </a:t>
            </a:r>
            <a:endParaRPr lang="ru-RU" sz="24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857224" y="1500174"/>
          <a:ext cx="7572428" cy="4216925"/>
        </p:xfrm>
        <a:graphic>
          <a:graphicData uri="http://schemas.openxmlformats.org/drawingml/2006/table">
            <a:tbl>
              <a:tblPr/>
              <a:tblGrid>
                <a:gridCol w="4226450"/>
                <a:gridCol w="1180891"/>
                <a:gridCol w="1090034"/>
                <a:gridCol w="1075053"/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Утвержденные</a:t>
                      </a:r>
                      <a:r>
                        <a:rPr lang="ru-RU" sz="105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бюджетные назначения на 2023 год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Исполнено за 2023 год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Неисполненные</a:t>
                      </a:r>
                      <a:r>
                        <a:rPr lang="ru-RU" sz="1050" b="1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назначения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6774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</a:rPr>
                        <a:t> </a:t>
                      </a:r>
                      <a:endParaRPr lang="ru-RU" sz="9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610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Times New Roman"/>
                          <a:cs typeface="Times New Roman"/>
                        </a:rPr>
                        <a:t>Наименование  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23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Arial CYR"/>
                          <a:ea typeface="Times New Roman"/>
                          <a:cs typeface="Times New Roman"/>
                        </a:rPr>
                        <a:t> 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957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>
                          <a:latin typeface="Times New Roman"/>
                          <a:ea typeface="Times New Roman"/>
                          <a:cs typeface="Times New Roman"/>
                        </a:rPr>
                        <a:t>Налоги на прибыль, </a:t>
                      </a:r>
                      <a:r>
                        <a:rPr lang="ru-RU" sz="105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доходы ,в т.ч.:</a:t>
                      </a:r>
                      <a:endParaRPr lang="ru-RU" sz="1050" b="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394527,00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391732,16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2794,84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19630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  <a:cs typeface="Times New Roman"/>
                        </a:rPr>
                        <a:t>налог на доходы физических лиц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394527,00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391732,16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2794,84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2953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>
                          <a:latin typeface="Times New Roman"/>
                          <a:ea typeface="Times New Roman"/>
                          <a:cs typeface="Times New Roman"/>
                        </a:rPr>
                        <a:t>Налоги на совокупный </a:t>
                      </a:r>
                      <a:r>
                        <a:rPr lang="ru-RU" sz="1050" b="0" i="0" dirty="0" smtClean="0">
                          <a:latin typeface="Times New Roman"/>
                          <a:ea typeface="Times New Roman"/>
                          <a:cs typeface="Times New Roman"/>
                        </a:rPr>
                        <a:t>доход ,в т.ч.:</a:t>
                      </a:r>
                      <a:endParaRPr lang="ru-RU" sz="1050" b="0" i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24429,00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24363,25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65,75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57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  <a:cs typeface="Times New Roman"/>
                        </a:rPr>
                        <a:t>Е</a:t>
                      </a:r>
                      <a:r>
                        <a:rPr lang="ru-RU" sz="1050" dirty="0" smtClean="0">
                          <a:latin typeface="Times New Roman"/>
                          <a:ea typeface="Times New Roman"/>
                          <a:cs typeface="Times New Roman"/>
                        </a:rPr>
                        <a:t>диный </a:t>
                      </a:r>
                      <a:r>
                        <a:rPr lang="ru-RU" sz="1050" dirty="0">
                          <a:latin typeface="Times New Roman"/>
                          <a:ea typeface="Times New Roman"/>
                          <a:cs typeface="Times New Roman"/>
                        </a:rPr>
                        <a:t>сельскохозяйственный налог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24429,00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24363,25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65,75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57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Налоги</a:t>
                      </a:r>
                      <a:r>
                        <a:rPr lang="ru-RU" sz="105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на имущество, в т.ч: 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419380,00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413260,16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6119,84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58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/>
                          <a:ea typeface="Times New Roman"/>
                          <a:cs typeface="Times New Roman"/>
                        </a:rPr>
                        <a:t>Налог</a:t>
                      </a:r>
                      <a:r>
                        <a:rPr lang="ru-RU" sz="105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на имущество физических лиц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150000,00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149484,39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515,61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5883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1050" dirty="0" smtClean="0">
                          <a:latin typeface="Times New Roman"/>
                          <a:ea typeface="Times New Roman"/>
                          <a:cs typeface="Times New Roman"/>
                        </a:rPr>
                        <a:t>Земельный</a:t>
                      </a:r>
                      <a:r>
                        <a:rPr lang="ru-RU" sz="105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налог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269380,00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263775,77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2793,06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9141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>
                          <a:latin typeface="Times New Roman"/>
                          <a:ea typeface="Times New Roman"/>
                          <a:cs typeface="Times New Roman"/>
                        </a:rPr>
                        <a:t>Доходы от </a:t>
                      </a:r>
                      <a:r>
                        <a:rPr lang="ru-RU" sz="1050" dirty="0" smtClean="0">
                          <a:latin typeface="Times New Roman"/>
                          <a:ea typeface="Times New Roman"/>
                          <a:cs typeface="Times New Roman"/>
                        </a:rPr>
                        <a:t>использования</a:t>
                      </a:r>
                      <a:r>
                        <a:rPr lang="ru-RU" sz="1050" baseline="0" dirty="0" smtClean="0">
                          <a:latin typeface="Times New Roman"/>
                          <a:ea typeface="Times New Roman"/>
                          <a:cs typeface="Times New Roman"/>
                        </a:rPr>
                        <a:t> имущества находящегося в государственной и муниципальной собственности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6519937,00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6519892,28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44,72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57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Доходы от оказания платных услуг и компенсации затрат государства 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800000,00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800000,00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20425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Безвозмездные поступления, всего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13358073,98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12972314,98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385759,00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57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Дотации</a:t>
                      </a:r>
                      <a:r>
                        <a:rPr lang="ru-RU" sz="1050" b="0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бюджетам бюджетной системы РФ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1323766,00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1323766,00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57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Субвенции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112126,00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112126,00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57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Субсидия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572858,00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572858,00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57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dirty="0" smtClean="0">
                          <a:latin typeface="Times New Roman"/>
                          <a:ea typeface="Times New Roman"/>
                          <a:cs typeface="Times New Roman"/>
                        </a:rPr>
                        <a:t>Иные межбюджетные </a:t>
                      </a:r>
                      <a:r>
                        <a:rPr lang="ru-RU" sz="1050" dirty="0">
                          <a:latin typeface="Times New Roman"/>
                          <a:ea typeface="Times New Roman"/>
                          <a:cs typeface="Times New Roman"/>
                        </a:rPr>
                        <a:t>трансферты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11349323,98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10963564,98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385759,00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195707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>
                          <a:latin typeface="Times New Roman"/>
                          <a:ea typeface="Times New Roman"/>
                          <a:cs typeface="Times New Roman"/>
                        </a:rPr>
                        <a:t>Итого доходов: </a:t>
                      </a:r>
                      <a:endParaRPr lang="ru-RU" sz="105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21516346,98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21121562,83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0" i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Calibri"/>
                          <a:ea typeface="Times New Roman"/>
                          <a:cs typeface="Times New Roman"/>
                        </a:rPr>
                        <a:t>394784,15</a:t>
                      </a:r>
                      <a:endParaRPr lang="ru-RU" sz="1050" b="0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26464" marR="2646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642918"/>
            <a:ext cx="8229600" cy="1285884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Основные параметры бюджета  МО «Первоавгустовский сельсовет» Дмитриевского района Курской области</a:t>
            </a:r>
            <a:b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за 2023 год (рублей)</a:t>
            </a:r>
            <a:endParaRPr lang="ru-RU" sz="2400" b="1" dirty="0">
              <a:solidFill>
                <a:schemeClr val="accent3">
                  <a:lumMod val="50000"/>
                </a:schemeClr>
              </a:solidFill>
              <a:latin typeface="Calibri" pitchFamily="34" charset="0"/>
              <a:cs typeface="Times New Roman" pitchFamily="18" charset="0"/>
            </a:endParaRPr>
          </a:p>
        </p:txBody>
      </p:sp>
      <p:pic>
        <p:nvPicPr>
          <p:cNvPr id="13" name="Picture 25" descr="18b8088ba1ad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710095" y="3267976"/>
            <a:ext cx="1723810" cy="1723810"/>
          </a:xfrm>
          <a:prstGeom prst="rect">
            <a:avLst/>
          </a:prstGeom>
          <a:noFill/>
        </p:spPr>
      </p:pic>
      <p:sp>
        <p:nvSpPr>
          <p:cNvPr id="6" name="Двойная стрелка влево/вправо 5"/>
          <p:cNvSpPr/>
          <p:nvPr/>
        </p:nvSpPr>
        <p:spPr>
          <a:xfrm>
            <a:off x="3428992" y="2214554"/>
            <a:ext cx="2143140" cy="1000132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7" name="Стрелка вниз 6"/>
          <p:cNvSpPr/>
          <p:nvPr/>
        </p:nvSpPr>
        <p:spPr>
          <a:xfrm>
            <a:off x="4071934" y="2928934"/>
            <a:ext cx="857256" cy="107157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928662" y="2357430"/>
            <a:ext cx="2143140" cy="1071570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Доходы</a:t>
            </a:r>
          </a:p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21121562,83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6143636" y="2285992"/>
            <a:ext cx="2071702" cy="114300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B050"/>
                </a:solidFill>
              </a:rPr>
              <a:t>Расходы </a:t>
            </a:r>
            <a:r>
              <a:rPr lang="ru-RU" sz="2000" b="1" dirty="0" smtClean="0">
                <a:solidFill>
                  <a:schemeClr val="accent3">
                    <a:lumMod val="50000"/>
                  </a:schemeClr>
                </a:solidFill>
              </a:rPr>
              <a:t>20762201,43</a:t>
            </a:r>
          </a:p>
          <a:p>
            <a:pPr algn="ctr"/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357554" y="4929198"/>
            <a:ext cx="2357454" cy="1285884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err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Профицит</a:t>
            </a:r>
            <a:r>
              <a:rPr lang="ru-RU" sz="3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algn="ctr"/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359361,40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Рисунок 13" descr="дом из денег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14818"/>
            <a:ext cx="2387333" cy="18573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Диаграмма 1"/>
          <p:cNvGraphicFramePr/>
          <p:nvPr/>
        </p:nvGraphicFramePr>
        <p:xfrm>
          <a:off x="357158" y="1214422"/>
          <a:ext cx="8572560" cy="5429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3889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/>
              <a:t>Структура налоговых и неналоговых поступлений в бюджет МО «Первоавгустовский сельсовет» Дмитриевского района Курской области за 2023 году</a:t>
            </a:r>
            <a:endParaRPr lang="ru-RU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183880" cy="1071546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chemeClr val="accent3">
                    <a:lumMod val="50000"/>
                  </a:schemeClr>
                </a:solidFill>
                <a:latin typeface="Calibri" pitchFamily="34" charset="0"/>
                <a:cs typeface="Times New Roman" pitchFamily="18" charset="0"/>
              </a:rPr>
              <a:t>Показатели исполнения расходов бюджета МО «Первоавгустовский сельсовет» Дмитриевского района Курской области за 2023 год (рублей)</a:t>
            </a:r>
            <a:endParaRPr lang="ru-RU" sz="2400" dirty="0">
              <a:solidFill>
                <a:schemeClr val="accent3">
                  <a:lumMod val="50000"/>
                </a:schemeClr>
              </a:solidFill>
              <a:latin typeface="Calibri" pitchFamily="34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502920" y="1428736"/>
            <a:ext cx="8141046" cy="4857784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500034" y="1285860"/>
          <a:ext cx="8286808" cy="5143535"/>
        </p:xfrm>
        <a:graphic>
          <a:graphicData uri="http://schemas.openxmlformats.org/drawingml/2006/table">
            <a:tbl>
              <a:tblPr/>
              <a:tblGrid>
                <a:gridCol w="3071834"/>
                <a:gridCol w="1285884"/>
                <a:gridCol w="1214446"/>
                <a:gridCol w="1357322"/>
                <a:gridCol w="1357322"/>
              </a:tblGrid>
              <a:tr h="41736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Утвержденный бюджет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на</a:t>
                      </a:r>
                    </a:p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</a:t>
                      </a:r>
                      <a:r>
                        <a:rPr lang="ru-RU" sz="13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Исполнено за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2023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Неисполненные</a:t>
                      </a:r>
                      <a:r>
                        <a:rPr lang="ru-RU" sz="1300" b="1" i="0" u="none" strike="noStrike" baseline="0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назначения за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 2023год         </a:t>
                      </a:r>
                      <a:endParaRPr lang="ru-RU" sz="1300" b="1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4"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Процент исполнения к уточненному </a:t>
                      </a:r>
                      <a:r>
                        <a:rPr lang="ru-RU" sz="1300" b="1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плану 2023 </a:t>
                      </a:r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года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187578"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40683"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Наименование  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10575">
                <a:tc>
                  <a:txBody>
                    <a:bodyPr/>
                    <a:lstStyle/>
                    <a:p>
                      <a:pPr algn="l" fontAlgn="t"/>
                      <a:r>
                        <a:rPr lang="ru-RU" sz="13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20259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Расходы бюджета: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21516346,98</a:t>
                      </a:r>
                      <a:r>
                        <a:rPr lang="ru-RU" sz="13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20762201,43</a:t>
                      </a:r>
                      <a:r>
                        <a:rPr lang="ru-RU" sz="13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 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754145,55</a:t>
                      </a:r>
                      <a:endParaRPr lang="ru-RU" sz="13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96,5</a:t>
                      </a:r>
                      <a:endParaRPr lang="ru-RU" sz="13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6182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Общегосударственные вопросы 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3557158,00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3385988,51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171169,49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95,2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58004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Национальная оборона 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112126,00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112126,00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7309" marR="7309" marT="730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100,0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268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Национальная безопасность и правоохранительная деятельность 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25000,00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24537,98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462,02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98,2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3268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Другие</a:t>
                      </a:r>
                      <a:r>
                        <a:rPr lang="ru-RU" sz="1300" b="1" i="0" u="none" strike="noStrike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 вопросы в области национальной экономики</a:t>
                      </a:r>
                      <a:endParaRPr lang="ru-RU" sz="13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810492,91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807992,91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2500,0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99,7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8535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Жилищно-коммунальное хозяйство 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16049570,07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15529808,86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519761,31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1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96,8</a:t>
                      </a:r>
                      <a:endParaRPr lang="ru-RU" sz="11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0638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Образование 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 30000</a:t>
                      </a:r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,00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6597,71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    23402,29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71603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Социальная политика</a:t>
                      </a:r>
                      <a:endParaRPr lang="ru-RU" sz="13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927000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895149,56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31850,44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96,6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81130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Физическая культура и спорт </a:t>
                      </a:r>
                      <a:endParaRPr lang="ru-RU" sz="13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 5000,00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baseline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5000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4061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 </a:t>
                      </a:r>
                      <a:endParaRPr lang="ru-RU" sz="1300" b="1" i="0" u="none" strike="noStrike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400182">
                <a:tc>
                  <a:txBody>
                    <a:bodyPr/>
                    <a:lstStyle/>
                    <a:p>
                      <a:pPr algn="just" fontAlgn="t"/>
                      <a:r>
                        <a:rPr lang="ru-RU" sz="1300" b="1" i="0" u="none" strike="noStrike" dirty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/>
                        </a:rPr>
                        <a:t>Расходы бюджета, всего </a:t>
                      </a: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 21516346,98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20762201,43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754145,55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b="1" i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96,5</a:t>
                      </a:r>
                      <a:endParaRPr lang="ru-RU" sz="1100" b="1" i="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309" marR="7309" marT="7309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/>
        </p:nvSpPr>
        <p:spPr>
          <a:xfrm>
            <a:off x="514336" y="0"/>
            <a:ext cx="8229600" cy="1214422"/>
          </a:xfrm>
          <a:prstGeom prst="rect">
            <a:avLst/>
          </a:prstGeom>
          <a:ln>
            <a:noFill/>
          </a:ln>
        </p:spPr>
        <p:txBody>
          <a:bodyPr vert="horz" anchor="b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sz="3000" b="0" kern="1200" cap="small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4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Calibri" pitchFamily="34" charset="0"/>
                <a:cs typeface="Times New Roman" pitchFamily="18" charset="0"/>
              </a:rPr>
              <a:t>Структура расходов  МО «Первоавгустовский сельсовет» Дмитриевского района Курской области за 2023 год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Calibri" pitchFamily="34" charset="0"/>
            </a:endParaRPr>
          </a:p>
        </p:txBody>
      </p:sp>
      <p:graphicFrame>
        <p:nvGraphicFramePr>
          <p:cNvPr id="3" name="Содержимое 3"/>
          <p:cNvGraphicFramePr>
            <a:graphicFrameLocks noGrp="1"/>
          </p:cNvGraphicFramePr>
          <p:nvPr/>
        </p:nvGraphicFramePr>
        <p:xfrm>
          <a:off x="642910" y="1571612"/>
          <a:ext cx="8229600" cy="4768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cxnSp>
        <p:nvCxnSpPr>
          <p:cNvPr id="5" name="Прямая соединительная линия 4"/>
          <p:cNvCxnSpPr/>
          <p:nvPr/>
        </p:nvCxnSpPr>
        <p:spPr>
          <a:xfrm rot="16200000" flipV="1">
            <a:off x="2357422" y="2143116"/>
            <a:ext cx="500066" cy="5000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28596" y="214290"/>
            <a:ext cx="7467600" cy="1143008"/>
          </a:xfrm>
        </p:spPr>
        <p:txBody>
          <a:bodyPr>
            <a:normAutofit/>
          </a:bodyPr>
          <a:lstStyle/>
          <a:p>
            <a:pPr algn="ctr"/>
            <a:r>
              <a:rPr lang="ru-RU" sz="2400" dirty="0" smtClean="0"/>
              <a:t>Безвозмездные поступления МО «Первоавгустовский сельсовет» Дмитриевского района Курской области в 2023 году (рублей)</a:t>
            </a:r>
            <a:endParaRPr lang="ru-RU" sz="2400" dirty="0"/>
          </a:p>
        </p:txBody>
      </p:sp>
      <p:sp>
        <p:nvSpPr>
          <p:cNvPr id="7" name="Содержимое 2"/>
          <p:cNvSpPr>
            <a:spLocks noGrp="1"/>
          </p:cNvSpPr>
          <p:nvPr/>
        </p:nvSpPr>
        <p:spPr>
          <a:xfrm>
            <a:off x="457200" y="1250140"/>
            <a:ext cx="8229600" cy="4983179"/>
          </a:xfrm>
          <a:prstGeom prst="rect">
            <a:avLst/>
          </a:prstGeom>
        </p:spPr>
        <p:txBody>
          <a:bodyPr vert="horz">
            <a:normAutofit/>
          </a:bodyPr>
          <a:lstStyle>
            <a:lvl1pPr marL="274320" indent="-274320" algn="l" rtl="0" eaLnBrk="1" latinLnBrk="0" hangingPunct="1">
              <a:spcBef>
                <a:spcPts val="600"/>
              </a:spcBef>
              <a:buClr>
                <a:schemeClr val="accent1"/>
              </a:buClr>
              <a:buSzPct val="70000"/>
              <a:buFont typeface="Wingdings"/>
              <a:buChar char=""/>
              <a:defRPr kumimoji="0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40080" indent="-274320" algn="l" rtl="0" eaLnBrk="1" latinLnBrk="0" hangingPunct="1">
              <a:spcBef>
                <a:spcPct val="20000"/>
              </a:spcBef>
              <a:buClr>
                <a:schemeClr val="accent1"/>
              </a:buClr>
              <a:buSzPct val="80000"/>
              <a:buFont typeface="Wingdings 2"/>
              <a:buChar char=""/>
              <a:defRPr kumimoji="0"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8872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"/>
              <a:defRPr kumimoji="0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63040" indent="-182880" algn="l" rtl="0" eaLnBrk="1" latinLnBrk="0" hangingPunct="1">
              <a:spcBef>
                <a:spcPct val="20000"/>
              </a:spcBef>
              <a:buClr>
                <a:schemeClr val="accent2">
                  <a:tint val="60000"/>
                </a:schemeClr>
              </a:buClr>
              <a:buSzPct val="68000"/>
              <a:buFont typeface="Wingdings 2"/>
              <a:buChar char=""/>
              <a:defRPr kumimoji="0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37360" indent="-182880" algn="l" rtl="0" eaLnBrk="1" latinLnBrk="0" hangingPunct="1">
              <a:spcBef>
                <a:spcPct val="20000"/>
              </a:spcBef>
              <a:buClr>
                <a:schemeClr val="accent1"/>
              </a:buClr>
              <a:buChar char="•"/>
              <a:defRPr kumimoji="0" sz="16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2011680" indent="-182880" algn="l" rtl="0" eaLnBrk="1" latinLnBrk="0" hangingPunct="1">
              <a:spcBef>
                <a:spcPct val="20000"/>
              </a:spcBef>
              <a:buClr>
                <a:schemeClr val="accent1">
                  <a:tint val="60000"/>
                </a:schemeClr>
              </a:buClr>
              <a:buSzPct val="60000"/>
              <a:buFont typeface="Wingdings"/>
              <a:buChar char="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2286000" indent="-182880" algn="l" rtl="0" eaLnBrk="1" latinLnBrk="0" hangingPunct="1">
              <a:spcBef>
                <a:spcPct val="20000"/>
              </a:spcBef>
              <a:buClr>
                <a:schemeClr val="accent2"/>
              </a:buClr>
              <a:buChar char="•"/>
              <a:defRPr kumimoji="0" sz="1400" kern="1200" cap="small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560320" indent="-182880" algn="l" rtl="0" eaLnBrk="1" latinLnBrk="0" hangingPunct="1">
              <a:spcBef>
                <a:spcPct val="20000"/>
              </a:spcBef>
              <a:buClr>
                <a:schemeClr val="accent1">
                  <a:shade val="75000"/>
                </a:schemeClr>
              </a:buClr>
              <a:buChar char="•"/>
              <a:defRPr kumimoji="0" sz="1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endParaRPr lang="ru-RU" dirty="0"/>
          </a:p>
        </p:txBody>
      </p:sp>
      <p:sp>
        <p:nvSpPr>
          <p:cNvPr id="9" name="Волна 8"/>
          <p:cNvSpPr/>
          <p:nvPr/>
        </p:nvSpPr>
        <p:spPr>
          <a:xfrm>
            <a:off x="500034" y="1714488"/>
            <a:ext cx="3143272" cy="1285884"/>
          </a:xfrm>
          <a:prstGeom prst="wave">
            <a:avLst>
              <a:gd name="adj1" fmla="val 12500"/>
              <a:gd name="adj2" fmla="val -3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i="1" dirty="0" smtClean="0">
                <a:solidFill>
                  <a:srgbClr val="0611F4"/>
                </a:solidFill>
              </a:rPr>
              <a:t>Дотации</a:t>
            </a:r>
          </a:p>
          <a:p>
            <a:pPr algn="ctr"/>
            <a:r>
              <a:rPr lang="ru-RU" sz="1200" b="1" i="1" dirty="0" smtClean="0">
                <a:solidFill>
                  <a:srgbClr val="0611F4"/>
                </a:solidFill>
              </a:rPr>
              <a:t>1323766,00</a:t>
            </a:r>
            <a:endParaRPr lang="ru-RU" sz="1200" dirty="0">
              <a:solidFill>
                <a:srgbClr val="0611F4"/>
              </a:solidFill>
            </a:endParaRPr>
          </a:p>
        </p:txBody>
      </p:sp>
      <p:sp>
        <p:nvSpPr>
          <p:cNvPr id="10" name="Волна 9"/>
          <p:cNvSpPr/>
          <p:nvPr/>
        </p:nvSpPr>
        <p:spPr>
          <a:xfrm>
            <a:off x="500034" y="2928934"/>
            <a:ext cx="3143272" cy="1071570"/>
          </a:xfrm>
          <a:prstGeom prst="wave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Субсидии</a:t>
            </a:r>
          </a:p>
          <a:p>
            <a:pPr algn="ctr"/>
            <a:r>
              <a:rPr lang="ru-RU" sz="1400" dirty="0" smtClean="0">
                <a:solidFill>
                  <a:schemeClr val="tx1"/>
                </a:solidFill>
              </a:rPr>
              <a:t>572858,00</a:t>
            </a:r>
            <a:endParaRPr lang="ru-RU" sz="1400" dirty="0">
              <a:solidFill>
                <a:schemeClr val="tx1"/>
              </a:solidFill>
            </a:endParaRPr>
          </a:p>
        </p:txBody>
      </p:sp>
      <p:sp>
        <p:nvSpPr>
          <p:cNvPr id="11" name="Волна 10"/>
          <p:cNvSpPr/>
          <p:nvPr/>
        </p:nvSpPr>
        <p:spPr>
          <a:xfrm>
            <a:off x="500034" y="4071942"/>
            <a:ext cx="3214710" cy="1214446"/>
          </a:xfrm>
          <a:prstGeom prst="wave">
            <a:avLst>
              <a:gd name="adj1" fmla="val 12500"/>
              <a:gd name="adj2" fmla="val 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Субвенции</a:t>
            </a: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112126,00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2" name="Волна 11"/>
          <p:cNvSpPr/>
          <p:nvPr/>
        </p:nvSpPr>
        <p:spPr>
          <a:xfrm>
            <a:off x="500034" y="5286388"/>
            <a:ext cx="3143272" cy="1214446"/>
          </a:xfrm>
          <a:prstGeom prst="wav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Иные межбюджетные трансферты</a:t>
            </a:r>
          </a:p>
          <a:p>
            <a:pPr algn="ctr"/>
            <a:r>
              <a:rPr lang="ru-RU" sz="1200" b="1" i="1" dirty="0" smtClean="0">
                <a:solidFill>
                  <a:schemeClr val="tx1"/>
                </a:solidFill>
              </a:rPr>
              <a:t>10963564,98 </a:t>
            </a:r>
            <a:endParaRPr lang="ru-RU" sz="1200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500562" y="2428868"/>
            <a:ext cx="4286280" cy="2286016"/>
          </a:xfrm>
          <a:prstGeom prst="ellipse">
            <a:avLst/>
          </a:prstGeom>
          <a:solidFill>
            <a:srgbClr val="FFC0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400" b="1" i="1" dirty="0" smtClean="0">
                <a:solidFill>
                  <a:schemeClr val="accent3">
                    <a:lumMod val="50000"/>
                  </a:schemeClr>
                </a:solidFill>
              </a:rPr>
              <a:t> Итого безвозмездных поступлений 12972314,98</a:t>
            </a:r>
            <a:endParaRPr lang="ru-RU" sz="1400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http://ia124.mycdn.me/image?id=341064059345&amp;bid=341064059345&amp;t=0&amp;plc=WEB&amp;tkn=JrzNqf7LmA5XgrCQdHXcFXuv-w8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2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928662" y="500042"/>
            <a:ext cx="7143800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 smtClean="0"/>
          </a:p>
          <a:p>
            <a:r>
              <a:rPr lang="ru-RU" sz="4700" i="1" dirty="0" smtClean="0">
                <a:solidFill>
                  <a:srgbClr val="C00000"/>
                </a:solidFill>
              </a:rPr>
              <a:t>Спасибо за внимание</a:t>
            </a:r>
            <a:r>
              <a:rPr lang="ru-RU" sz="4800" i="1" dirty="0" smtClean="0">
                <a:solidFill>
                  <a:srgbClr val="C00000"/>
                </a:solidFill>
              </a:rPr>
              <a:t>!</a:t>
            </a:r>
          </a:p>
          <a:p>
            <a:r>
              <a:rPr lang="ru-RU" sz="4800" i="1" dirty="0" smtClean="0">
                <a:solidFill>
                  <a:srgbClr val="C00000"/>
                </a:solidFill>
              </a:rPr>
              <a:t> </a:t>
            </a:r>
          </a:p>
          <a:p>
            <a:r>
              <a:rPr lang="ru-RU" sz="2000" b="1" i="1" dirty="0" smtClean="0">
                <a:solidFill>
                  <a:srgbClr val="C00000"/>
                </a:solidFill>
              </a:rPr>
              <a:t>Администрация Первоавгустовского сельсовета</a:t>
            </a:r>
            <a:r>
              <a:rPr lang="en-US" sz="2000" b="1" i="1" dirty="0" smtClean="0">
                <a:solidFill>
                  <a:srgbClr val="C00000"/>
                </a:solidFill>
              </a:rPr>
              <a:t> </a:t>
            </a:r>
            <a:r>
              <a:rPr lang="ru-RU" sz="2000" b="1" i="1" dirty="0" smtClean="0">
                <a:solidFill>
                  <a:srgbClr val="C00000"/>
                </a:solidFill>
              </a:rPr>
              <a:t>Дмитриевского района Курской области</a:t>
            </a:r>
            <a:r>
              <a:rPr lang="ru-RU" sz="4800" b="1" i="1" dirty="0" smtClean="0">
                <a:solidFill>
                  <a:srgbClr val="C00000"/>
                </a:solidFill>
              </a:rPr>
              <a:t> </a:t>
            </a:r>
            <a:endParaRPr lang="ru-RU" sz="20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Наш адрес: 307510 Курская область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 Дмитриевский район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п.Первоавгустовский, ул.Комсомольская,38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Телефон/факс: 8(47150) 9-93-67 </a:t>
            </a:r>
          </a:p>
          <a:p>
            <a:pPr algn="ctr"/>
            <a:r>
              <a:rPr lang="ru-RU" sz="2000" b="1" dirty="0" smtClean="0">
                <a:solidFill>
                  <a:srgbClr val="FF0000"/>
                </a:solidFill>
              </a:rPr>
              <a:t>Адрес электронной почты:</a:t>
            </a:r>
            <a:r>
              <a:rPr lang="en-US" sz="2000" dirty="0" smtClean="0">
                <a:solidFill>
                  <a:srgbClr val="FF0000"/>
                </a:solidFill>
              </a:rPr>
              <a:t> possoviet@mail.ru</a:t>
            </a:r>
            <a:endParaRPr lang="en-US" sz="20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4F4F4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4F4F4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1846</TotalTime>
  <Words>545</Words>
  <Application>Microsoft Office PowerPoint</Application>
  <PresentationFormat>Экран (4:3)</PresentationFormat>
  <Paragraphs>175</Paragraphs>
  <Slides>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Поток</vt:lpstr>
      <vt:lpstr>Слайд 1</vt:lpstr>
      <vt:lpstr> Уважаемые жители  муниципального образования «Первоавгустовский сельсовет»! </vt:lpstr>
      <vt:lpstr>Показатели исполнения доходов бюджета МО «Первоавгустовский сельсовет» Дмитриевского района Курской области за 2023 год (рублей) </vt:lpstr>
      <vt:lpstr>Основные параметры бюджета  МО «Первоавгустовский сельсовет» Дмитриевского района Курской области за 2023 год (рублей)</vt:lpstr>
      <vt:lpstr>Структура налоговых и неналоговых поступлений в бюджет МО «Первоавгустовский сельсовет» Дмитриевского района Курской области за 2023 году</vt:lpstr>
      <vt:lpstr>Показатели исполнения расходов бюджета МО «Первоавгустовский сельсовет» Дмитриевского района Курской области за 2023 год (рублей)</vt:lpstr>
      <vt:lpstr>Слайд 7</vt:lpstr>
      <vt:lpstr>Безвозмездные поступления МО «Первоавгустовский сельсовет» Дмитриевского района Курской области в 2023 году (рублей)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Этапы бюджетного процесса  Финансовое обеспечение казенных учрежден </dc:title>
  <cp:lastModifiedBy>Admin</cp:lastModifiedBy>
  <cp:revision>259</cp:revision>
  <dcterms:modified xsi:type="dcterms:W3CDTF">2024-05-03T07:04:38Z</dcterms:modified>
</cp:coreProperties>
</file>