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0" r:id="rId1"/>
  </p:sldMasterIdLst>
  <p:notesMasterIdLst>
    <p:notesMasterId r:id="rId11"/>
  </p:notesMasterIdLst>
  <p:sldIdLst>
    <p:sldId id="256" r:id="rId2"/>
    <p:sldId id="257" r:id="rId3"/>
    <p:sldId id="259" r:id="rId4"/>
    <p:sldId id="258" r:id="rId5"/>
    <p:sldId id="274" r:id="rId6"/>
    <p:sldId id="262" r:id="rId7"/>
    <p:sldId id="273" r:id="rId8"/>
    <p:sldId id="268" r:id="rId9"/>
    <p:sldId id="27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11F4"/>
    <a:srgbClr val="FF0066"/>
    <a:srgbClr val="5C044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9" autoAdjust="0"/>
    <p:restoredTop sz="86420" autoAdjust="0"/>
  </p:normalViewPr>
  <p:slideViewPr>
    <p:cSldViewPr>
      <p:cViewPr>
        <p:scale>
          <a:sx n="100" d="100"/>
          <a:sy n="100" d="100"/>
        </p:scale>
        <p:origin x="-1152" y="4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8" y="3156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75"/>
      <c:perspective val="30"/>
    </c:view3D>
    <c:plotArea>
      <c:layout>
        <c:manualLayout>
          <c:layoutTarget val="inner"/>
          <c:xMode val="edge"/>
          <c:yMode val="edge"/>
          <c:x val="9.2772753996473096E-4"/>
          <c:y val="0.26309972538170417"/>
          <c:w val="0.54039353472008367"/>
          <c:h val="0.7369002746183005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2"/>
            <c:spPr>
              <a:solidFill>
                <a:srgbClr val="FF0000"/>
              </a:solidFill>
            </c:spPr>
          </c:dPt>
          <c:dPt>
            <c:idx val="3"/>
            <c:spPr>
              <a:solidFill>
                <a:srgbClr val="FFFF00"/>
              </a:solidFill>
            </c:spPr>
          </c:dPt>
          <c:dPt>
            <c:idx val="4"/>
            <c:spPr>
              <a:solidFill>
                <a:srgbClr val="FF0066"/>
              </a:solidFill>
            </c:spPr>
          </c:dPt>
          <c:dLbls>
            <c:dLblPos val="bestFit"/>
            <c:showVal val="1"/>
            <c:showLeaderLines val="1"/>
          </c:dLbls>
          <c:cat>
            <c:strRef>
              <c:f>Лист1!$A$2:$A$6</c:f>
              <c:strCache>
                <c:ptCount val="5"/>
                <c:pt idx="0">
                  <c:v>доходы от использования имущества</c:v>
                </c:pt>
                <c:pt idx="1">
                  <c:v>земельный налог</c:v>
                </c:pt>
                <c:pt idx="2">
                  <c:v>совокупный доход</c:v>
                </c:pt>
                <c:pt idx="3">
                  <c:v>налог на имущество</c:v>
                </c:pt>
                <c:pt idx="4">
                  <c:v>НДФЛ</c:v>
                </c:pt>
              </c:strCache>
            </c:strRef>
          </c:cat>
          <c:val>
            <c:numRef>
              <c:f>Лист1!$B$2:$B$6</c:f>
              <c:numCache>
                <c:formatCode>0.00%</c:formatCode>
                <c:ptCount val="5"/>
                <c:pt idx="0">
                  <c:v>0.68800000000000083</c:v>
                </c:pt>
                <c:pt idx="1">
                  <c:v>0.17200000000000001</c:v>
                </c:pt>
                <c:pt idx="2">
                  <c:v>2.0000000000000022E-3</c:v>
                </c:pt>
                <c:pt idx="3">
                  <c:v>1.2999999999999998E-2</c:v>
                </c:pt>
                <c:pt idx="4">
                  <c:v>0.125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ayout>
        <c:manualLayout>
          <c:xMode val="edge"/>
          <c:yMode val="edge"/>
          <c:x val="0.68837698423808358"/>
          <c:y val="0.23732117360508412"/>
          <c:w val="0.31162301576191942"/>
          <c:h val="0.49132409258819942"/>
        </c:manualLayout>
      </c:layout>
      <c:txPr>
        <a:bodyPr/>
        <a:lstStyle/>
        <a:p>
          <a:pPr>
            <a:defRPr sz="1200"/>
          </a:pPr>
          <a:endParaRPr lang="ru-RU"/>
        </a:p>
      </c:txPr>
    </c:legend>
    <c:plotVisOnly val="1"/>
  </c:chart>
  <c:spPr>
    <a:solidFill>
      <a:schemeClr val="accent1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depthPercent val="60"/>
      <c:perspective val="30"/>
    </c:view3D>
    <c:plotArea>
      <c:layout>
        <c:manualLayout>
          <c:layoutTarget val="inner"/>
          <c:xMode val="edge"/>
          <c:yMode val="edge"/>
          <c:x val="3.3950617283950615E-2"/>
          <c:y val="0"/>
          <c:w val="0.61882716049383424"/>
          <c:h val="0.9414114513981366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33"/>
          <c:dPt>
            <c:idx val="0"/>
            <c:spPr>
              <a:solidFill>
                <a:srgbClr val="FFFF00"/>
              </a:solidFill>
            </c:spPr>
          </c:dPt>
          <c:dPt>
            <c:idx val="1"/>
            <c:spPr>
              <a:solidFill>
                <a:srgbClr val="0070C0"/>
              </a:solidFill>
            </c:spPr>
          </c:dPt>
          <c:dPt>
            <c:idx val="2"/>
            <c:spPr>
              <a:solidFill>
                <a:srgbClr val="92D050"/>
              </a:solidFill>
            </c:spPr>
          </c:dPt>
          <c:dPt>
            <c:idx val="3"/>
            <c:spPr>
              <a:solidFill>
                <a:srgbClr val="FF0000"/>
              </a:solidFill>
            </c:spPr>
          </c:dPt>
          <c:dPt>
            <c:idx val="4"/>
            <c:spPr>
              <a:solidFill>
                <a:srgbClr val="7030A0"/>
              </a:solidFill>
            </c:spPr>
          </c:dPt>
          <c:dPt>
            <c:idx val="5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6"/>
            <c:spPr>
              <a:solidFill>
                <a:srgbClr val="00B0F0"/>
              </a:solidFill>
            </c:spPr>
          </c:dPt>
          <c:dPt>
            <c:idx val="7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-0.32576249149411945"/>
                  <c:y val="-0.27900772722983597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0,1%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1"/>
              <c:layout>
                <c:manualLayout>
                  <c:x val="1.6663021289005604E-2"/>
                  <c:y val="0.12003879341979715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0,2%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2"/>
              <c:layout>
                <c:manualLayout>
                  <c:x val="-0.15510365023816466"/>
                  <c:y val="7.52105853612507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1,2%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3"/>
              <c:layout>
                <c:manualLayout>
                  <c:x val="0.19485515699426464"/>
                  <c:y val="0.14843746395881621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10,7%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4"/>
              <c:layout>
                <c:manualLayout>
                  <c:x val="1.0003888402838595E-2"/>
                  <c:y val="0.24522809482370037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44%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5"/>
              <c:layout>
                <c:manualLayout>
                  <c:x val="-9.4581753669680246E-3"/>
                  <c:y val="-8.405317843924660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0,8%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6"/>
              <c:layout>
                <c:manualLayout>
                  <c:x val="0.12532905609021092"/>
                  <c:y val="-9.54383132201683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0,5%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7"/>
              <c:layout>
                <c:manualLayout>
                  <c:x val="0.33416970448138428"/>
                  <c:y val="-2.8950375876783652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42,4%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elete val="1"/>
            <c:dLblPos val="bestFit"/>
          </c:dLbls>
          <c:cat>
            <c:strRef>
              <c:f>Лист1!$A$2:$A$10</c:f>
              <c:strCache>
                <c:ptCount val="9"/>
                <c:pt idx="0">
                  <c:v>Общегосударственные вопросы </c:v>
                </c:pt>
                <c:pt idx="1">
                  <c:v>Образование </c:v>
                </c:pt>
                <c:pt idx="2">
                  <c:v>Культура, кинематография</c:v>
                </c:pt>
                <c:pt idx="3">
                  <c:v>Социальная политика </c:v>
                </c:pt>
                <c:pt idx="4">
                  <c:v>ЖКХ</c:v>
                </c:pt>
                <c:pt idx="5">
                  <c:v>национальная безопасность</c:v>
                </c:pt>
                <c:pt idx="6">
                  <c:v>мобилизационная и вневойсковая подготовка</c:v>
                </c:pt>
                <c:pt idx="7">
                  <c:v>национальная экономика</c:v>
                </c:pt>
                <c:pt idx="8">
                  <c:v>физическая культура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42.4</c:v>
                </c:pt>
                <c:pt idx="1">
                  <c:v>0.2</c:v>
                </c:pt>
                <c:pt idx="2">
                  <c:v>10.7</c:v>
                </c:pt>
                <c:pt idx="3">
                  <c:v>1.2</c:v>
                </c:pt>
                <c:pt idx="4">
                  <c:v>44</c:v>
                </c:pt>
                <c:pt idx="5">
                  <c:v>0.1</c:v>
                </c:pt>
                <c:pt idx="6">
                  <c:v>0.8</c:v>
                </c:pt>
                <c:pt idx="7">
                  <c:v>0.5</c:v>
                </c:pt>
                <c:pt idx="8">
                  <c:v>0.1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5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6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7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ayout>
        <c:manualLayout>
          <c:xMode val="edge"/>
          <c:yMode val="edge"/>
          <c:x val="0.65277777777778279"/>
          <c:y val="0"/>
          <c:w val="0.34722222222222232"/>
          <c:h val="1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0.48334</cdr:x>
      <cdr:y>0</cdr:y>
    </cdr:from>
    <cdr:to>
      <cdr:x>0.59</cdr:x>
      <cdr:y>0.2225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143436" y="-571480"/>
          <a:ext cx="914400" cy="12715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0.45834</cdr:x>
      <cdr:y>0</cdr:y>
    </cdr:from>
    <cdr:to>
      <cdr:x>0.95</cdr:x>
      <cdr:y>0.2225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929122" y="0"/>
          <a:ext cx="4214842" cy="12715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0.22222</cdr:x>
      <cdr:y>0.5243</cdr:y>
    </cdr:from>
    <cdr:to>
      <cdr:x>0.44618</cdr:x>
      <cdr:y>0.64414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828784" y="2500315"/>
          <a:ext cx="1843094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0.04861</cdr:x>
      <cdr:y>0.34454</cdr:y>
    </cdr:from>
    <cdr:to>
      <cdr:x>0.19444</cdr:x>
      <cdr:y>0.43442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00024" y="1643059"/>
          <a:ext cx="120015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0.09201</cdr:x>
      <cdr:y>0.25466</cdr:y>
    </cdr:from>
    <cdr:to>
      <cdr:x>0.1875</cdr:x>
      <cdr:y>0.31458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57214" y="1214431"/>
          <a:ext cx="785818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0.17014</cdr:x>
      <cdr:y>0.20972</cdr:y>
    </cdr:from>
    <cdr:to>
      <cdr:x>0.25694</cdr:x>
      <cdr:y>0.28462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400156" y="1000117"/>
          <a:ext cx="71438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0.16478</cdr:y>
    </cdr:from>
    <cdr:to>
      <cdr:x>0.35591</cdr:x>
      <cdr:y>0.28462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2214578" y="785818"/>
          <a:ext cx="714412" cy="5714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0.25694</cdr:x>
      <cdr:y>0.17976</cdr:y>
    </cdr:from>
    <cdr:to>
      <cdr:x>0.30903</cdr:x>
      <cdr:y>0.25466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114536" y="857241"/>
          <a:ext cx="428628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0.36111</cdr:x>
      <cdr:y>0.20972</cdr:y>
    </cdr:from>
    <cdr:to>
      <cdr:x>0.43924</cdr:x>
      <cdr:y>0.2996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971792" y="1000117"/>
          <a:ext cx="64294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0.39063</cdr:x>
      <cdr:y>0.61419</cdr:y>
    </cdr:from>
    <cdr:to>
      <cdr:x>0.39931</cdr:x>
      <cdr:y>0.91379</cdr:y>
    </cdr:to>
    <cdr:sp macro="" textlink="">
      <cdr:nvSpPr>
        <cdr:cNvPr id="10" name="Прямая соединительная линия 9"/>
        <cdr:cNvSpPr/>
      </cdr:nvSpPr>
      <cdr:spPr>
        <a:xfrm xmlns:a="http://schemas.openxmlformats.org/drawingml/2006/main" rot="5400000" flipH="1">
          <a:off x="2536049" y="3607619"/>
          <a:ext cx="1428760" cy="71438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0.25174</cdr:x>
      <cdr:y>0.68909</cdr:y>
    </cdr:from>
    <cdr:to>
      <cdr:x>0.26042</cdr:x>
      <cdr:y>0.82391</cdr:y>
    </cdr:to>
    <cdr:sp macro="" textlink="">
      <cdr:nvSpPr>
        <cdr:cNvPr id="12" name="Прямая соединительная линия 11"/>
        <cdr:cNvSpPr/>
      </cdr:nvSpPr>
      <cdr:spPr>
        <a:xfrm xmlns:a="http://schemas.openxmlformats.org/drawingml/2006/main" flipH="1">
          <a:off x="2071702" y="3286148"/>
          <a:ext cx="71433" cy="642937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0.47743</cdr:x>
      <cdr:y>0.64415</cdr:y>
    </cdr:from>
    <cdr:to>
      <cdr:x>0.52083</cdr:x>
      <cdr:y>0.82391</cdr:y>
    </cdr:to>
    <cdr:sp macro="" textlink="">
      <cdr:nvSpPr>
        <cdr:cNvPr id="14" name="Прямая соединительная линия 13"/>
        <cdr:cNvSpPr/>
      </cdr:nvSpPr>
      <cdr:spPr>
        <a:xfrm xmlns:a="http://schemas.openxmlformats.org/drawingml/2006/main" rot="10800000" flipH="1" flipV="1">
          <a:off x="3929090" y="3071834"/>
          <a:ext cx="357165" cy="857249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</cdr:x>
      <cdr:y>0</cdr:y>
    </cdr:from>
    <cdr:to>
      <cdr:x>0</cdr:x>
      <cdr:y>0</cdr:y>
    </cdr:to>
    <cdr:sp macro="" textlink="">
      <cdr:nvSpPr>
        <cdr:cNvPr id="16" name="Прямая соединительная линия 15"/>
        <cdr:cNvSpPr/>
      </cdr:nvSpPr>
      <cdr:spPr>
        <a:xfrm xmlns:a="http://schemas.openxmlformats.org/drawingml/2006/main">
          <a:off x="-400064" y="-1580367"/>
          <a:ext cx="0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0.34722</cdr:x>
      <cdr:y>0.08988</cdr:y>
    </cdr:from>
    <cdr:to>
      <cdr:x>0.3559</cdr:x>
      <cdr:y>0.19474</cdr:y>
    </cdr:to>
    <cdr:sp macro="" textlink="">
      <cdr:nvSpPr>
        <cdr:cNvPr id="18" name="Прямая соединительная линия 17"/>
        <cdr:cNvSpPr/>
      </cdr:nvSpPr>
      <cdr:spPr>
        <a:xfrm xmlns:a="http://schemas.openxmlformats.org/drawingml/2006/main" rot="16200000" flipH="1" flipV="1">
          <a:off x="2643201" y="642947"/>
          <a:ext cx="500066" cy="71428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0.27778</cdr:x>
      <cdr:y>0.02996</cdr:y>
    </cdr:from>
    <cdr:to>
      <cdr:x>0.32987</cdr:x>
      <cdr:y>0.16478</cdr:y>
    </cdr:to>
    <cdr:sp macro="" textlink="">
      <cdr:nvSpPr>
        <cdr:cNvPr id="20" name="Прямая соединительная линия 19"/>
        <cdr:cNvSpPr/>
      </cdr:nvSpPr>
      <cdr:spPr>
        <a:xfrm xmlns:a="http://schemas.openxmlformats.org/drawingml/2006/main" rot="16200000" flipH="1">
          <a:off x="2178888" y="250005"/>
          <a:ext cx="642937" cy="42868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0.32118</cdr:x>
      <cdr:y>2.09694E-7</cdr:y>
    </cdr:from>
    <cdr:to>
      <cdr:x>0.33854</cdr:x>
      <cdr:y>0.17976</cdr:y>
    </cdr:to>
    <cdr:sp macro="" textlink="">
      <cdr:nvSpPr>
        <cdr:cNvPr id="22" name="Прямая соединительная линия 21"/>
        <cdr:cNvSpPr/>
      </cdr:nvSpPr>
      <cdr:spPr>
        <a:xfrm xmlns:a="http://schemas.openxmlformats.org/drawingml/2006/main" rot="5400000" flipV="1">
          <a:off x="2286016" y="357191"/>
          <a:ext cx="857257" cy="142877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0.54688</cdr:x>
      <cdr:y>0.13482</cdr:y>
    </cdr:from>
    <cdr:to>
      <cdr:x>0.63368</cdr:x>
      <cdr:y>0.29961</cdr:y>
    </cdr:to>
    <cdr:sp macro="" textlink="">
      <cdr:nvSpPr>
        <cdr:cNvPr id="24" name="Прямая соединительная линия 23"/>
        <cdr:cNvSpPr/>
      </cdr:nvSpPr>
      <cdr:spPr>
        <a:xfrm xmlns:a="http://schemas.openxmlformats.org/drawingml/2006/main" rot="10800000" flipV="1">
          <a:off x="4500594" y="642942"/>
          <a:ext cx="714380" cy="78586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0.03472</cdr:x>
      <cdr:y>0.35952</cdr:y>
    </cdr:from>
    <cdr:to>
      <cdr:x>0.11285</cdr:x>
      <cdr:y>0.56924</cdr:y>
    </cdr:to>
    <cdr:sp macro="" textlink="">
      <cdr:nvSpPr>
        <cdr:cNvPr id="19" name="Прямая соединительная линия 18"/>
        <cdr:cNvSpPr/>
      </cdr:nvSpPr>
      <cdr:spPr>
        <a:xfrm xmlns:a="http://schemas.openxmlformats.org/drawingml/2006/main" rot="10800000" flipV="1">
          <a:off x="285752" y="1714512"/>
          <a:ext cx="642942" cy="1000132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0.16493</cdr:x>
      <cdr:y>0.05992</cdr:y>
    </cdr:from>
    <cdr:to>
      <cdr:x>0.25174</cdr:x>
      <cdr:y>0.1498</cdr:y>
    </cdr:to>
    <cdr:sp macro="" textlink="">
      <cdr:nvSpPr>
        <cdr:cNvPr id="21" name="Прямоугольник 20"/>
        <cdr:cNvSpPr/>
      </cdr:nvSpPr>
      <cdr:spPr>
        <a:xfrm xmlns:a="http://schemas.openxmlformats.org/drawingml/2006/main">
          <a:off x="1357322" y="285752"/>
          <a:ext cx="714380" cy="428622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dirty="0" smtClean="0"/>
            <a:t>0,1%</a:t>
          </a:r>
          <a:endParaRPr lang="ru-RU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0CC6FA-F1E7-477B-BF60-65C885CDA306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F12739-C2B9-4748-9FF8-99747C405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12739-C2B9-4748-9FF8-99747C405CC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12739-C2B9-4748-9FF8-99747C405CC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85786" y="3286124"/>
            <a:ext cx="7772400" cy="1470025"/>
          </a:xfrm>
        </p:spPr>
        <p:txBody>
          <a:bodyPr>
            <a:normAutofit/>
          </a:bodyPr>
          <a:lstStyle/>
          <a:p>
            <a:pPr algn="ctr"/>
            <a:endParaRPr lang="ru-RU" sz="36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71472" y="4214818"/>
            <a:ext cx="7200928" cy="12858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MEIENDORF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42910" y="285728"/>
            <a:ext cx="8001056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«Бюджет для граждан» по исполнению бюджета муниципального образования «Первоавгустовский сельсовет»  Дмитриевского района Курской области за 2022 год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1фото\20151015_1008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4786322"/>
            <a:ext cx="4355636" cy="1928826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0034" y="785794"/>
            <a:ext cx="746760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Уважаемые жители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сельсовет»! 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285720" y="1928802"/>
            <a:ext cx="8705880" cy="4140000"/>
          </a:xfrm>
        </p:spPr>
        <p:txBody>
          <a:bodyPr>
            <a:normAutofit fontScale="40000" lnSpcReduction="20000"/>
          </a:bodyPr>
          <a:lstStyle/>
          <a:p>
            <a:pPr marL="0" indent="357188" algn="just">
              <a:buNone/>
            </a:pPr>
            <a:endParaRPr lang="ru-RU" sz="4000" dirty="0" smtClean="0"/>
          </a:p>
          <a:p>
            <a:pPr marL="0" indent="357188"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соответствии с Бюджетным посланием Президента Российской Федерации В. В. Путина Федеральному собранию от 21апреля 2021 года, в целях реализации принципа прозрачности и открытости бюджета и информирования жителей о расходовании средств бюджета разработана брошюра Проект «Бюджета для граждан» по исполнению бюджета за 2022 год. </a:t>
            </a:r>
          </a:p>
          <a:p>
            <a:pPr marL="0" indent="357188"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Представленная в ней информация позволит гражданам составить представление об источниках формирования доходов бюджета муниципального образования, направлениях расходования бюджетных средств в 2022 году и сделать выводы об эффективности использования бюджетных средств. </a:t>
            </a:r>
          </a:p>
          <a:p>
            <a:pPr marL="0" indent="357188"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Администрация МО «Первоавгустовский сельсовет», публикуя брошюру Проект «Бюджета для граждан» по исполнению бюджета за 2022 год, надеется на заинтересованное внимание жителей муниципального образования к процессу исполнения бюджета.</a:t>
            </a:r>
          </a:p>
          <a:p>
            <a:pPr algn="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35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Глава</a:t>
            </a:r>
            <a:r>
              <a:rPr lang="ru-RU" sz="3500" b="1" baseline="0" dirty="0" smtClean="0">
                <a:latin typeface="Times New Roman" pitchFamily="18" charset="0"/>
                <a:cs typeface="Times New Roman" pitchFamily="18" charset="0"/>
              </a:rPr>
              <a:t> Первоавгустовского сельсовета </a:t>
            </a:r>
          </a:p>
          <a:p>
            <a:pPr algn="r">
              <a:buNone/>
            </a:pPr>
            <a:r>
              <a:rPr lang="ru-RU" sz="3500" b="1" baseline="0" dirty="0" smtClean="0">
                <a:latin typeface="Times New Roman" pitchFamily="18" charset="0"/>
                <a:cs typeface="Times New Roman" pitchFamily="18" charset="0"/>
              </a:rPr>
              <a:t>Дмитриевского района Курской области </a:t>
            </a:r>
          </a:p>
          <a:p>
            <a:pPr algn="r">
              <a:buNone/>
            </a:pPr>
            <a:r>
              <a:rPr lang="ru-RU" sz="3500" b="1" dirty="0" err="1" smtClean="0">
                <a:latin typeface="Times New Roman" pitchFamily="18" charset="0"/>
                <a:cs typeface="Times New Roman" pitchFamily="18" charset="0"/>
              </a:rPr>
              <a:t>А.В.Бушин</a:t>
            </a:r>
            <a:endParaRPr lang="ru-RU" sz="35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/>
          </a:p>
        </p:txBody>
      </p:sp>
      <p:pic>
        <p:nvPicPr>
          <p:cNvPr id="4" name="Рисунок 3" descr="http://ia124.mycdn.me/image?id=556568230353&amp;bid=556568230353&amp;t=3&amp;plc=WEB&amp;tkn=EE0vGyQCAqoQw_z8gIK9smvlkAc"/>
          <p:cNvPicPr/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42844" y="4714884"/>
            <a:ext cx="3571900" cy="1870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429684" cy="571504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Показатели исполнения доходов бюджета МО «Первоавгустовский сельсовет» Дмитриевского района Курской области за 2022 год (рублей) </a:t>
            </a:r>
            <a:endParaRPr lang="ru-RU" sz="24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71472" y="1785925"/>
          <a:ext cx="7572428" cy="4010756"/>
        </p:xfrm>
        <a:graphic>
          <a:graphicData uri="http://schemas.openxmlformats.org/drawingml/2006/table">
            <a:tbl>
              <a:tblPr/>
              <a:tblGrid>
                <a:gridCol w="4226450"/>
                <a:gridCol w="1180891"/>
                <a:gridCol w="1090034"/>
                <a:gridCol w="1075053"/>
              </a:tblGrid>
              <a:tr h="714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Утвержденные</a:t>
                      </a:r>
                      <a:r>
                        <a:rPr lang="ru-RU" sz="105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бюджетные назначения на 2022 год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Исполнено за 2021 год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Неисполненные</a:t>
                      </a:r>
                      <a:r>
                        <a:rPr lang="ru-RU" sz="105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назначения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677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10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 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latin typeface="Times New Roman"/>
                          <a:ea typeface="Times New Roman"/>
                          <a:cs typeface="Times New Roman"/>
                        </a:rPr>
                        <a:t>Налоги на прибыль, </a:t>
                      </a:r>
                      <a:r>
                        <a:rPr lang="ru-RU" sz="1050" b="0" i="0" dirty="0" smtClean="0">
                          <a:latin typeface="Times New Roman"/>
                          <a:ea typeface="Times New Roman"/>
                          <a:cs typeface="Times New Roman"/>
                        </a:rPr>
                        <a:t>доходы ,в т.ч.:</a:t>
                      </a:r>
                      <a:endParaRPr lang="ru-RU" sz="105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974115,00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975347,22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-1232,22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налог на доходы физических лиц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974115,00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975347,22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-1232,22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latin typeface="Times New Roman"/>
                          <a:ea typeface="Times New Roman"/>
                          <a:cs typeface="Times New Roman"/>
                        </a:rPr>
                        <a:t>Налоги на совокупный </a:t>
                      </a:r>
                      <a:r>
                        <a:rPr lang="ru-RU" sz="1050" b="0" i="0" dirty="0" smtClean="0">
                          <a:latin typeface="Times New Roman"/>
                          <a:ea typeface="Times New Roman"/>
                          <a:cs typeface="Times New Roman"/>
                        </a:rPr>
                        <a:t>доход ,в т.ч.:</a:t>
                      </a:r>
                      <a:endParaRPr lang="ru-RU" sz="105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18012,00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17457,14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554,86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диный </a:t>
                      </a: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сельскохозяйственный налог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18012,00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17457,14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554,86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Налоги</a:t>
                      </a:r>
                      <a:r>
                        <a:rPr lang="ru-RU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на имущество, в т.ч: 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1444357,00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1441121,85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3235,15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8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Налог</a:t>
                      </a:r>
                      <a:r>
                        <a:rPr lang="ru-RU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на имущество физических лиц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104368,00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101984,90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2383,10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8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Земельный</a:t>
                      </a:r>
                      <a:r>
                        <a:rPr lang="ru-RU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налог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1339989,00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1339136,95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852,05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914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Доходы от </a:t>
                      </a: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использования</a:t>
                      </a:r>
                      <a:r>
                        <a:rPr lang="ru-RU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имущества находящегося в государственной и муниципальной собственности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5356954,00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5355004,16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1949,84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Собственные доходы, всего 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7793438,00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7788930,37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4507,63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042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Безвозмездные поступления, всего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20904216,22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10550216,16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10354000,06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Дотации</a:t>
                      </a:r>
                      <a:r>
                        <a:rPr lang="ru-RU" sz="1050" b="0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бюджетам бюджетной системы РФ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1521515,00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1521515,00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Субвенции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97989,00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97989,00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Субсидия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10249373,22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7628203,16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2621170,06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Иные межбюджетные </a:t>
                      </a: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трансферты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9035339,00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1302509,00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7732830,00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Итого доходов: 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28697654,22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18339146,53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10358507,69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28588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Основные параметры бюджета  МО «Первоавгустовский сельсовет» Дмитриевского района Курской области</a:t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за 2022 год (рублей)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13" name="Picture 25" descr="18b8088ba1ad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710095" y="3267976"/>
            <a:ext cx="1723810" cy="1723810"/>
          </a:xfrm>
          <a:prstGeom prst="rect">
            <a:avLst/>
          </a:prstGeom>
          <a:noFill/>
        </p:spPr>
      </p:pic>
      <p:sp>
        <p:nvSpPr>
          <p:cNvPr id="6" name="Двойная стрелка влево/вправо 5"/>
          <p:cNvSpPr/>
          <p:nvPr/>
        </p:nvSpPr>
        <p:spPr>
          <a:xfrm>
            <a:off x="3428992" y="2214554"/>
            <a:ext cx="2143140" cy="10001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4071934" y="2928934"/>
            <a:ext cx="857256" cy="10715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28662" y="2357430"/>
            <a:ext cx="2143140" cy="107157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Доходы</a:t>
            </a:r>
          </a:p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18339146,53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143636" y="2285992"/>
            <a:ext cx="2071702" cy="114300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Расходы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22396006,21</a:t>
            </a:r>
          </a:p>
          <a:p>
            <a:pPr algn="ctr"/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357554" y="4929198"/>
            <a:ext cx="2357454" cy="128588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Дефицит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4056859,68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дом из денег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214818"/>
            <a:ext cx="2387333" cy="1857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357158" y="1214422"/>
          <a:ext cx="8572560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38896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Структура налоговых и неналоговых поступлений в бюджет МО «Первоавгустовский сельсовет» Дмитриевского района Курской области за 2022 году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183880" cy="107154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Показатели исполнения расходов бюджета МО «Первоавгустовский сельсовет» Дмитриевского района Курской области </a:t>
            </a:r>
            <a:r>
              <a:rPr lang="ru-RU" sz="2400" b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за 2022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год (рублей)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02920" y="1428736"/>
            <a:ext cx="8141046" cy="4857784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0035" y="1357298"/>
          <a:ext cx="8286807" cy="5143535"/>
        </p:xfrm>
        <a:graphic>
          <a:graphicData uri="http://schemas.openxmlformats.org/drawingml/2006/table">
            <a:tbl>
              <a:tblPr/>
              <a:tblGrid>
                <a:gridCol w="3071833"/>
                <a:gridCol w="1285884"/>
                <a:gridCol w="1214446"/>
                <a:gridCol w="1357322"/>
                <a:gridCol w="1357322"/>
              </a:tblGrid>
              <a:tr h="417363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Утвержденный бюджет 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</a:t>
                      </a:r>
                    </a:p>
                    <a:p>
                      <a:pPr algn="ct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2022</a:t>
                      </a:r>
                      <a:r>
                        <a:rPr lang="ru-RU" sz="13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год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Исполнено за 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2022 </a:t>
                      </a:r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Неисполненные</a:t>
                      </a:r>
                      <a:r>
                        <a:rPr lang="ru-RU" sz="13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назначения за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2022год         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Процент исполнения к уточненному 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плану 2022 </a:t>
                      </a:r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года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87578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0683"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0575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0259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Расходы бюджета: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33158469,40</a:t>
                      </a:r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22396006,21</a:t>
                      </a:r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10762463,19</a:t>
                      </a:r>
                      <a:endParaRPr lang="ru-RU" sz="13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 </a:t>
                      </a:r>
                      <a:r>
                        <a:rPr lang="ru-RU" sz="13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67,5</a:t>
                      </a:r>
                      <a:endParaRPr lang="ru-RU" sz="13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1822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Общегосударственные вопросы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4566463,00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4455596,99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110866,01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97,6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8004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Национальная оборона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97989,00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97989,00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7309" marR="7309" marT="73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3268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Национальная безопасность и правоохранительная деятельность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23000,00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18918,56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4081,44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82,2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3268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Другие</a:t>
                      </a:r>
                      <a:r>
                        <a:rPr lang="ru-RU" sz="1300" b="1" i="0" u="none" strike="noStrike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 вопросы в области национальной экономики</a:t>
                      </a:r>
                      <a:endParaRPr lang="ru-RU" sz="13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1387616,18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1380616,18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7000,0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99,5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8535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Жилищно-коммунальное хозяйство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24698903,22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14341018,20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10357885,02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58,1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638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Образование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30000</a:t>
                      </a:r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27558</a:t>
                      </a:r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2442,00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91,8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1603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Культура</a:t>
                      </a:r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, кинематография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1627498,00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1374552,13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252945,87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84,5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8113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Социальная политика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726000,00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699757,15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26242,85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96,4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4061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физическая культура и спорт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00182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Расходы бюджета, всего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33158469,40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22396006,21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10762463,19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67,5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/>
        </p:nvSpPr>
        <p:spPr>
          <a:xfrm>
            <a:off x="514336" y="0"/>
            <a:ext cx="8229600" cy="1214422"/>
          </a:xfrm>
          <a:prstGeom prst="rect">
            <a:avLst/>
          </a:prstGeom>
          <a:ln>
            <a:noFill/>
          </a:ln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Структура расходов  МО «Первоавгустовский сельсовет» Дмитриевского района Курской области за 2021 год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</a:endParaRPr>
          </a:p>
        </p:txBody>
      </p:sp>
      <p:graphicFrame>
        <p:nvGraphicFramePr>
          <p:cNvPr id="3" name="Содержимое 3"/>
          <p:cNvGraphicFramePr>
            <a:graphicFrameLocks noGrp="1"/>
          </p:cNvGraphicFramePr>
          <p:nvPr/>
        </p:nvGraphicFramePr>
        <p:xfrm>
          <a:off x="214282" y="1571612"/>
          <a:ext cx="8229600" cy="4768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 rot="16200000" flipV="1">
            <a:off x="2357422" y="2143116"/>
            <a:ext cx="500066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214290"/>
            <a:ext cx="7467600" cy="114300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Безвозмездные поступления МО «Первоавгустовский сельсовет» Дмитриевского района Курской области в 2022 году (рублей)</a:t>
            </a:r>
            <a:endParaRPr lang="ru-RU" sz="2400" dirty="0"/>
          </a:p>
        </p:txBody>
      </p:sp>
      <p:sp>
        <p:nvSpPr>
          <p:cNvPr id="7" name="Содержимое 2"/>
          <p:cNvSpPr>
            <a:spLocks noGrp="1"/>
          </p:cNvSpPr>
          <p:nvPr/>
        </p:nvSpPr>
        <p:spPr>
          <a:xfrm>
            <a:off x="457200" y="1250140"/>
            <a:ext cx="8229600" cy="498317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endParaRPr lang="ru-RU" dirty="0"/>
          </a:p>
        </p:txBody>
      </p:sp>
      <p:sp>
        <p:nvSpPr>
          <p:cNvPr id="9" name="Волна 8"/>
          <p:cNvSpPr/>
          <p:nvPr/>
        </p:nvSpPr>
        <p:spPr>
          <a:xfrm>
            <a:off x="500034" y="1714488"/>
            <a:ext cx="3143272" cy="1285884"/>
          </a:xfrm>
          <a:prstGeom prst="wave">
            <a:avLst>
              <a:gd name="adj1" fmla="val 12500"/>
              <a:gd name="adj2" fmla="val -37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 smtClean="0">
                <a:solidFill>
                  <a:srgbClr val="0611F4"/>
                </a:solidFill>
              </a:rPr>
              <a:t>Дотации</a:t>
            </a:r>
          </a:p>
          <a:p>
            <a:pPr algn="ctr"/>
            <a:r>
              <a:rPr lang="ru-RU" sz="1200" b="1" i="1" dirty="0" smtClean="0">
                <a:solidFill>
                  <a:srgbClr val="0611F4"/>
                </a:solidFill>
              </a:rPr>
              <a:t>1521515,00</a:t>
            </a:r>
            <a:endParaRPr lang="ru-RU" sz="1200" dirty="0">
              <a:solidFill>
                <a:srgbClr val="0611F4"/>
              </a:solidFill>
            </a:endParaRPr>
          </a:p>
        </p:txBody>
      </p:sp>
      <p:sp>
        <p:nvSpPr>
          <p:cNvPr id="10" name="Волна 9"/>
          <p:cNvSpPr/>
          <p:nvPr/>
        </p:nvSpPr>
        <p:spPr>
          <a:xfrm>
            <a:off x="500034" y="2928934"/>
            <a:ext cx="3143272" cy="1071570"/>
          </a:xfrm>
          <a:prstGeom prst="wav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Субсидии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7628203,16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1" name="Волна 10"/>
          <p:cNvSpPr/>
          <p:nvPr/>
        </p:nvSpPr>
        <p:spPr>
          <a:xfrm>
            <a:off x="500034" y="4071942"/>
            <a:ext cx="3214710" cy="1214446"/>
          </a:xfrm>
          <a:prstGeom prst="wave">
            <a:avLst>
              <a:gd name="adj1" fmla="val 12500"/>
              <a:gd name="adj2" fmla="val 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Субвенции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97989,00 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2" name="Волна 11"/>
          <p:cNvSpPr/>
          <p:nvPr/>
        </p:nvSpPr>
        <p:spPr>
          <a:xfrm>
            <a:off x="500034" y="5286388"/>
            <a:ext cx="3143272" cy="1214446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Иные межбюджетные трансферты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1302509,00 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500562" y="2428868"/>
            <a:ext cx="4286280" cy="2286016"/>
          </a:xfrm>
          <a:prstGeom prst="ellipse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i="1" dirty="0" smtClean="0">
                <a:solidFill>
                  <a:schemeClr val="accent3">
                    <a:lumMod val="50000"/>
                  </a:schemeClr>
                </a:solidFill>
              </a:rPr>
              <a:t> Итого безвозмездных </a:t>
            </a:r>
            <a:r>
              <a:rPr lang="ru-RU" sz="1400" b="1" i="1" smtClean="0">
                <a:solidFill>
                  <a:schemeClr val="accent3">
                    <a:lumMod val="50000"/>
                  </a:schemeClr>
                </a:solidFill>
              </a:rPr>
              <a:t>поступлений 10550216,16</a:t>
            </a:r>
            <a:endParaRPr lang="ru-RU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http://ia124.mycdn.me/image?id=341064059345&amp;bid=341064059345&amp;t=0&amp;plc=WEB&amp;tkn=JrzNqf7LmA5XgrCQdHXcFXuv-w8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24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928662" y="500042"/>
            <a:ext cx="7143800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4700" i="1" dirty="0" smtClean="0">
                <a:solidFill>
                  <a:srgbClr val="C00000"/>
                </a:solidFill>
              </a:rPr>
              <a:t>Спасибо за внимание</a:t>
            </a:r>
            <a:r>
              <a:rPr lang="ru-RU" sz="4800" i="1" dirty="0" smtClean="0">
                <a:solidFill>
                  <a:srgbClr val="C00000"/>
                </a:solidFill>
              </a:rPr>
              <a:t>!</a:t>
            </a:r>
          </a:p>
          <a:p>
            <a:r>
              <a:rPr lang="ru-RU" sz="4800" i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Администрация Первоавгустовского сельсовета</a:t>
            </a:r>
            <a:r>
              <a:rPr lang="en-US" sz="2000" b="1" i="1" dirty="0" smtClean="0">
                <a:solidFill>
                  <a:srgbClr val="C00000"/>
                </a:solidFill>
              </a:rPr>
              <a:t> </a:t>
            </a:r>
            <a:r>
              <a:rPr lang="ru-RU" sz="2000" b="1" i="1" dirty="0" smtClean="0">
                <a:solidFill>
                  <a:srgbClr val="C00000"/>
                </a:solidFill>
              </a:rPr>
              <a:t>Дмитриевского района Курской области</a:t>
            </a:r>
            <a:r>
              <a:rPr lang="ru-RU" sz="4800" b="1" i="1" dirty="0" smtClean="0">
                <a:solidFill>
                  <a:srgbClr val="C00000"/>
                </a:solidFill>
              </a:rPr>
              <a:t> </a:t>
            </a:r>
            <a:endParaRPr lang="ru-RU" sz="2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Наш адрес: 307510 Курская область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 Дмитриевский район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п.Первоавгустовский, ул.Комсомольская,38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Телефон/факс: 8(47150) 9-93-67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Адрес электронной почты:</a:t>
            </a:r>
            <a:r>
              <a:rPr lang="en-US" sz="2000" dirty="0" smtClean="0">
                <a:solidFill>
                  <a:srgbClr val="FF0000"/>
                </a:solidFill>
              </a:rPr>
              <a:t> possoviet@mail.ru</a:t>
            </a:r>
            <a:endParaRPr lang="en-US" sz="20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4F4F4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1780</TotalTime>
  <Words>559</Words>
  <Application>Microsoft Office PowerPoint</Application>
  <PresentationFormat>Экран (4:3)</PresentationFormat>
  <Paragraphs>182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Слайд 1</vt:lpstr>
      <vt:lpstr> Уважаемые жители  муниципального образования «Первоавгустовский сельсовет»! </vt:lpstr>
      <vt:lpstr>Показатели исполнения доходов бюджета МО «Первоавгустовский сельсовет» Дмитриевского района Курской области за 2022 год (рублей) </vt:lpstr>
      <vt:lpstr>Основные параметры бюджета  МО «Первоавгустовский сельсовет» Дмитриевского района Курской области за 2022 год (рублей)</vt:lpstr>
      <vt:lpstr>Структура налоговых и неналоговых поступлений в бюджет МО «Первоавгустовский сельсовет» Дмитриевского района Курской области за 2022 году</vt:lpstr>
      <vt:lpstr>Показатели исполнения расходов бюджета МО «Первоавгустовский сельсовет» Дмитриевского района Курской области за 2022 год (рублей)</vt:lpstr>
      <vt:lpstr>Слайд 7</vt:lpstr>
      <vt:lpstr>Безвозмездные поступления МО «Первоавгустовский сельсовет» Дмитриевского района Курской области в 2022 году (рублей)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Этапы бюджетного процесса  Финансовое обеспечение казенных учрежден </dc:title>
  <cp:lastModifiedBy>Admin</cp:lastModifiedBy>
  <cp:revision>245</cp:revision>
  <dcterms:modified xsi:type="dcterms:W3CDTF">2023-04-17T07:40:44Z</dcterms:modified>
</cp:coreProperties>
</file>