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74" r:id="rId6"/>
    <p:sldId id="262" r:id="rId7"/>
    <p:sldId id="273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5C04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20" autoAdjust="0"/>
  </p:normalViewPr>
  <p:slideViewPr>
    <p:cSldViewPr>
      <p:cViewPr>
        <p:scale>
          <a:sx n="70" d="100"/>
          <a:sy n="70" d="100"/>
        </p:scale>
        <p:origin x="-133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156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000" dirty="0" smtClean="0"/>
              <a:t>Структура</a:t>
            </a:r>
            <a:r>
              <a:rPr lang="ru-RU" sz="2000" baseline="0" dirty="0" smtClean="0"/>
              <a:t> налоговых и неналоговых поступлений в бюджет МО «Первоавгустовский сельсовет» Дмитриевского района Курской области в 2018 году</a:t>
            </a:r>
            <a:endParaRPr lang="ru-RU" sz="2000" dirty="0"/>
          </a:p>
        </c:rich>
      </c:tx>
      <c:layout>
        <c:manualLayout>
          <c:xMode val="edge"/>
          <c:yMode val="edge"/>
          <c:x val="0.10108753780094247"/>
          <c:y val="0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rgbClr val="00B050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неналоговые доходы</c:v>
                </c:pt>
                <c:pt idx="1">
                  <c:v>доходы от использования имущества</c:v>
                </c:pt>
                <c:pt idx="2">
                  <c:v>земельный налог</c:v>
                </c:pt>
                <c:pt idx="3">
                  <c:v>доходы от использования природных ресурсов</c:v>
                </c:pt>
                <c:pt idx="4">
                  <c:v>совокупный доход</c:v>
                </c:pt>
                <c:pt idx="5">
                  <c:v>налог на имущество</c:v>
                </c:pt>
                <c:pt idx="6">
                  <c:v>НДФЛ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>
                  <c:v>2.0000000000000005E-3</c:v>
                </c:pt>
                <c:pt idx="1">
                  <c:v>0.62300000000000011</c:v>
                </c:pt>
                <c:pt idx="2">
                  <c:v>0.252</c:v>
                </c:pt>
                <c:pt idx="3">
                  <c:v>1.0000000000000002E-2</c:v>
                </c:pt>
                <c:pt idx="4">
                  <c:v>7.000000000000001E-3</c:v>
                </c:pt>
                <c:pt idx="5">
                  <c:v>3.4000000000000002E-2</c:v>
                </c:pt>
                <c:pt idx="6">
                  <c:v>7.1999999999999995E-2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r"/>
      <c:layout>
        <c:manualLayout>
          <c:xMode val="edge"/>
          <c:yMode val="edge"/>
          <c:x val="0.68837696850393693"/>
          <c:y val="0.12684873066088789"/>
          <c:w val="0.31162303149606302"/>
          <c:h val="0.87315112042206666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60"/>
      <c:perspective val="30"/>
    </c:view3D>
    <c:plotArea>
      <c:layout>
        <c:manualLayout>
          <c:layoutTarget val="inner"/>
          <c:xMode val="edge"/>
          <c:yMode val="edge"/>
          <c:x val="2.1604938271604982E-2"/>
          <c:y val="0"/>
          <c:w val="0.61882716049383002"/>
          <c:h val="0.94141145139813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3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33193533100029182"/>
                  <c:y val="-0.1085683131153213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0,7%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-0.16852222465247399"/>
                  <c:y val="-0.2181769189636913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20,9%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2"/>
              <c:layout>
                <c:manualLayout>
                  <c:x val="-0.10263451443569561"/>
                  <c:y val="-0.306989735470816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8,5%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3"/>
              <c:layout>
                <c:manualLayout>
                  <c:x val="-0.11975351171381363"/>
                  <c:y val="9.251224089665224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4"/>
              <c:layout>
                <c:manualLayout>
                  <c:x val="4.3954444930494802E-2"/>
                  <c:y val="0.1866395462218354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67,8%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5"/>
              <c:layout>
                <c:manualLayout>
                  <c:x val="6.1529418197725283E-2"/>
                  <c:y val="-5.775123981672741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1,5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6"/>
              <c:layout>
                <c:manualLayout>
                  <c:x val="0.12378584621366782"/>
                  <c:y val="-5.549157553707916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7"/>
              <c:layout>
                <c:manualLayout>
                  <c:x val="0.32182396471274499"/>
                  <c:y val="7.433532193296085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elete val="1"/>
            <c:dLblPos val="bestFit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Образование </c:v>
                </c:pt>
                <c:pt idx="2">
                  <c:v>Культура, кинематография</c:v>
                </c:pt>
                <c:pt idx="3">
                  <c:v>Социальная политика </c:v>
                </c:pt>
                <c:pt idx="4">
                  <c:v>ЖКХ</c:v>
                </c:pt>
                <c:pt idx="5">
                  <c:v>национальная безопасность</c:v>
                </c:pt>
                <c:pt idx="6">
                  <c:v>мобилизационная и вневойсковая подготовка</c:v>
                </c:pt>
                <c:pt idx="7">
                  <c:v>национальная экономика</c:v>
                </c:pt>
                <c:pt idx="8">
                  <c:v>физическая культура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20.9</c:v>
                </c:pt>
                <c:pt idx="1">
                  <c:v>0.1</c:v>
                </c:pt>
                <c:pt idx="2">
                  <c:v>8.5</c:v>
                </c:pt>
                <c:pt idx="3">
                  <c:v>0.2</c:v>
                </c:pt>
                <c:pt idx="4">
                  <c:v>67.8</c:v>
                </c:pt>
                <c:pt idx="5">
                  <c:v>0.1</c:v>
                </c:pt>
                <c:pt idx="6">
                  <c:v>0.70000000000000062</c:v>
                </c:pt>
                <c:pt idx="7">
                  <c:v>1.5</c:v>
                </c:pt>
                <c:pt idx="8">
                  <c:v>0.2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5277777777777846"/>
          <c:y val="0"/>
          <c:w val="0.34722222222222232"/>
          <c:h val="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0.22222</cdr:x>
      <cdr:y>0.5243</cdr:y>
    </cdr:from>
    <cdr:to>
      <cdr:x>0.44618</cdr:x>
      <cdr:y>0.64414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784" y="2500315"/>
          <a:ext cx="18430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0.04861</cdr:x>
      <cdr:y>0.34454</cdr:y>
    </cdr:from>
    <cdr:to>
      <cdr:x>0.19444</cdr:x>
      <cdr:y>0.43442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0024" y="1643059"/>
          <a:ext cx="120015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0.09201</cdr:x>
      <cdr:y>0.25466</cdr:y>
    </cdr:from>
    <cdr:to>
      <cdr:x>0.1875</cdr:x>
      <cdr:y>0.31458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57214" y="1214431"/>
          <a:ext cx="78581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0.17014</cdr:x>
      <cdr:y>0.20972</cdr:y>
    </cdr:from>
    <cdr:to>
      <cdr:x>0.25694</cdr:x>
      <cdr:y>0.28462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00156" y="1000117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0.16478</cdr:y>
    </cdr:from>
    <cdr:to>
      <cdr:x>0.35591</cdr:x>
      <cdr:y>0.28462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14578" y="785818"/>
          <a:ext cx="714412" cy="571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0.25694</cdr:x>
      <cdr:y>0.17976</cdr:y>
    </cdr:from>
    <cdr:to>
      <cdr:x>0.30903</cdr:x>
      <cdr:y>0.25466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14536" y="857241"/>
          <a:ext cx="42862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0.36111</cdr:x>
      <cdr:y>0.20972</cdr:y>
    </cdr:from>
    <cdr:to>
      <cdr:x>0.43924</cdr:x>
      <cdr:y>0.2996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971792" y="1000117"/>
          <a:ext cx="64294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0.08159</cdr:x>
      <cdr:y>0.50749</cdr:y>
    </cdr:from>
    <cdr:to>
      <cdr:x>0.22048</cdr:x>
      <cdr:y>0.79211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 rot="5400000" flipH="1" flipV="1">
          <a:off x="564318" y="2527294"/>
          <a:ext cx="1357322" cy="114300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0.55903</cdr:x>
      <cdr:y>0.46255</cdr:y>
    </cdr:from>
    <cdr:to>
      <cdr:x>0.56771</cdr:x>
      <cdr:y>0.59737</cdr:y>
    </cdr:to>
    <cdr:sp macro="" textlink="">
      <cdr:nvSpPr>
        <cdr:cNvPr id="12" name="Прямая соединительная линия 11"/>
        <cdr:cNvSpPr/>
      </cdr:nvSpPr>
      <cdr:spPr>
        <a:xfrm xmlns:a="http://schemas.openxmlformats.org/drawingml/2006/main" flipH="1">
          <a:off x="4600563" y="2205823"/>
          <a:ext cx="71437" cy="64294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0.5243</cdr:x>
      <cdr:y>0.17793</cdr:y>
    </cdr:from>
    <cdr:to>
      <cdr:x>0.55903</cdr:x>
      <cdr:y>0.37267</cdr:y>
    </cdr:to>
    <cdr:sp macro="" textlink="">
      <cdr:nvSpPr>
        <cdr:cNvPr id="14" name="Прямая соединительная линия 13"/>
        <cdr:cNvSpPr/>
      </cdr:nvSpPr>
      <cdr:spPr>
        <a:xfrm xmlns:a="http://schemas.openxmlformats.org/drawingml/2006/main" rot="10800000" flipV="1">
          <a:off x="4314812" y="848501"/>
          <a:ext cx="285752" cy="92869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6" name="Прямая соединительная линия 15"/>
        <cdr:cNvSpPr/>
      </cdr:nvSpPr>
      <cdr:spPr>
        <a:xfrm xmlns:a="http://schemas.openxmlformats.org/drawingml/2006/main">
          <a:off x="-400064" y="-1580367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0.59375</cdr:x>
      <cdr:y>0.22287</cdr:y>
    </cdr:from>
    <cdr:to>
      <cdr:x>0.61111</cdr:x>
      <cdr:y>0.32773</cdr:y>
    </cdr:to>
    <cdr:sp macro="" textlink="">
      <cdr:nvSpPr>
        <cdr:cNvPr id="18" name="Прямая соединительная линия 17"/>
        <cdr:cNvSpPr/>
      </cdr:nvSpPr>
      <cdr:spPr>
        <a:xfrm xmlns:a="http://schemas.openxmlformats.org/drawingml/2006/main" rot="16200000" flipH="1" flipV="1">
          <a:off x="4707721" y="1241410"/>
          <a:ext cx="500066" cy="14287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0.31597</cdr:x>
      <cdr:y>0.08805</cdr:y>
    </cdr:from>
    <cdr:to>
      <cdr:x>0.31597</cdr:x>
      <cdr:y>0.16295</cdr:y>
    </cdr:to>
    <cdr:sp macro="" textlink="">
      <cdr:nvSpPr>
        <cdr:cNvPr id="20" name="Прямая соединительная линия 19"/>
        <cdr:cNvSpPr/>
      </cdr:nvSpPr>
      <cdr:spPr>
        <a:xfrm xmlns:a="http://schemas.openxmlformats.org/drawingml/2006/main" rot="16200000" flipH="1" flipV="1">
          <a:off x="2421703" y="598462"/>
          <a:ext cx="357186" cy="1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0.33333</cdr:x>
      <cdr:y>0.08805</cdr:y>
    </cdr:from>
    <cdr:to>
      <cdr:x>0.37673</cdr:x>
      <cdr:y>0.23785</cdr:y>
    </cdr:to>
    <cdr:sp macro="" textlink="">
      <cdr:nvSpPr>
        <cdr:cNvPr id="22" name="Прямая соединительная линия 21"/>
        <cdr:cNvSpPr/>
      </cdr:nvSpPr>
      <cdr:spPr>
        <a:xfrm xmlns:a="http://schemas.openxmlformats.org/drawingml/2006/main" rot="5400000">
          <a:off x="2564582" y="598470"/>
          <a:ext cx="714377" cy="35719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0.42882</cdr:x>
      <cdr:y>0.11801</cdr:y>
    </cdr:from>
    <cdr:to>
      <cdr:x>0.4809</cdr:x>
      <cdr:y>0.26782</cdr:y>
    </cdr:to>
    <cdr:sp macro="" textlink="">
      <cdr:nvSpPr>
        <cdr:cNvPr id="24" name="Прямая соединительная линия 23"/>
        <cdr:cNvSpPr/>
      </cdr:nvSpPr>
      <cdr:spPr>
        <a:xfrm xmlns:a="http://schemas.openxmlformats.org/drawingml/2006/main" rot="10800000" flipV="1">
          <a:off x="3528994" y="562749"/>
          <a:ext cx="428628" cy="71442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0.16493</cdr:x>
      <cdr:y>0.16478</cdr:y>
    </cdr:from>
    <cdr:to>
      <cdr:x>0.29514</cdr:x>
      <cdr:y>0.23968</cdr:y>
    </cdr:to>
    <cdr:sp macro="" textlink="">
      <cdr:nvSpPr>
        <cdr:cNvPr id="19" name="Прямая соединительная линия 18"/>
        <cdr:cNvSpPr/>
      </cdr:nvSpPr>
      <cdr:spPr>
        <a:xfrm xmlns:a="http://schemas.openxmlformats.org/drawingml/2006/main" rot="10800000">
          <a:off x="1357321" y="785818"/>
          <a:ext cx="1071571" cy="35719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0.09549</cdr:x>
      <cdr:y>0.10486</cdr:y>
    </cdr:from>
    <cdr:to>
      <cdr:x>0.17361</cdr:x>
      <cdr:y>0.19474</cdr:y>
    </cdr:to>
    <cdr:sp macro="" textlink="">
      <cdr:nvSpPr>
        <cdr:cNvPr id="21" name="Прямоугольник 20"/>
        <cdr:cNvSpPr/>
      </cdr:nvSpPr>
      <cdr:spPr>
        <a:xfrm xmlns:a="http://schemas.openxmlformats.org/drawingml/2006/main">
          <a:off x="785818" y="500066"/>
          <a:ext cx="642942" cy="428628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/>
            <a:t>0,1%</a:t>
          </a:r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C6FA-F1E7-477B-BF60-65C885CDA306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2739-C2B9-4748-9FF8-99747C405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772400" cy="1470025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200928" cy="12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MEIENDOR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10" y="285728"/>
            <a:ext cx="8001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«Бюджета для граждан» по исполнению бюджета муниципального образования «Первоавгустовский сельсовет»  Дмитриевского района Курской области за 2018 год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1фото\20151015_100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857628"/>
            <a:ext cx="2784000" cy="208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785794"/>
            <a:ext cx="7467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жители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сельсовет»!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928802"/>
            <a:ext cx="8705880" cy="4140000"/>
          </a:xfrm>
        </p:spPr>
        <p:txBody>
          <a:bodyPr>
            <a:normAutofit fontScale="40000" lnSpcReduction="20000"/>
          </a:bodyPr>
          <a:lstStyle/>
          <a:p>
            <a:pPr marL="0" indent="357188" algn="just">
              <a:buNone/>
            </a:pPr>
            <a:endParaRPr lang="ru-RU" sz="4000" dirty="0" smtClean="0"/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посланием Президента Российской Федерации В. В. Путина Федеральному собранию от 28 июня 2012 года, в целях реализации принципа прозрачности и открытости бюджета и информирования жителей о расходовании средств бюджета разработана брошюра Проект «Бюджета для граждан» по исполнению бюджета за 2018 год.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Представленная в ней информация позволит гражданам составить представление об источниках формирования доходов бюджета муниципального образования, направлениях расходования бюджетных средств в 2018 году и сделать выводы об эффективности использования бюджетных средств.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Администрация МО «Первоавгустовский сельсовет», публикуя брошюру «Бюджет для граждан» по исполнению бюджета за 2018 год, надеется на заинтересованное внимание жителей муниципального образования к процессу исполнения бюджета.</a:t>
            </a:r>
          </a:p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 Первоавгустовского сельсовета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Дмитриевского района Курской области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В.М. Сафонов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http://ia124.mycdn.me/image?id=556568230353&amp;bid=556568230353&amp;t=3&amp;plc=WEB&amp;tkn=EE0vGyQCAqoQw_z8gIK9smvlkAc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4643446"/>
            <a:ext cx="2805703" cy="187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Показатели исполнения доходов бюджета МО «Первоавгустовский сельсовет» Дмитриевского района Курской области за 2018 год (рублей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1785925"/>
          <a:ext cx="7572428" cy="4786406"/>
        </p:xfrm>
        <a:graphic>
          <a:graphicData uri="http://schemas.openxmlformats.org/drawingml/2006/table">
            <a:tbl>
              <a:tblPr/>
              <a:tblGrid>
                <a:gridCol w="4226450"/>
                <a:gridCol w="1180891"/>
                <a:gridCol w="1090034"/>
                <a:gridCol w="1075053"/>
              </a:tblGrid>
              <a:tr h="357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бюджетные назначения на 2018год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за 2018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Неисполненные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назначения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прибыль, доходы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183176,00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183174,44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1,56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183176,00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183174,44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1,56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совокупный доход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16707,00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16706,50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диный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сельскохозяйственный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16707,00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16706,50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0,50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Налоги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имущество, в т.ч: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731315,00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731737,11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-422,11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87560,00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87732,67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-172,67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Земельный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643755,00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644004,44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-249,44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4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использования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имущества находящегося в государственной и муниципальной собственности, в т.ч.: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1584751,00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1584750,27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0,73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Платежи при использовании природными ресурсами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26241,00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26240,23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0,77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2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Прочие неналоговые доходы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4811,00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8954,07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-4143,07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Собственные доходы, всего 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2547001,00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2551562.62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-4561,62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2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 всего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10064103,00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10063880,61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222,39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Дотация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1710265,00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1710265,00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78713,00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78713,00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Субсидия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921146,00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920923,61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222,39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трансферты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7328979,00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7328979,00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Прочие </a:t>
                      </a:r>
                      <a:r>
                        <a:rPr lang="ru-RU" sz="105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безвозмездные поступления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Итого доходов: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12611104,00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12615443,23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-4339,23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 МО «Первоавгустовский сельсовет» Дмитриевского района Курской области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2018 год (рублей)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5" descr="18b8088ba1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33114" y="1762232"/>
            <a:ext cx="1723810" cy="1723810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428992" y="2214554"/>
            <a:ext cx="2143140" cy="10001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071934" y="2928934"/>
            <a:ext cx="85725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2357430"/>
            <a:ext cx="214314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12615443,23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2285992"/>
            <a:ext cx="2071702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4429132"/>
            <a:ext cx="235745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561689,46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3636" y="2357430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12053330,66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 из дене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238733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142852"/>
          <a:ext cx="8572560" cy="671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183880" cy="90868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исполнения расходов бюджета МО «Первоавгустовский сельсовет» Дмитриевского района Курской области за 2018 год (рублей)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1428736"/>
            <a:ext cx="8141046" cy="485778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1571612"/>
          <a:ext cx="7786742" cy="4956081"/>
        </p:xfrm>
        <a:graphic>
          <a:graphicData uri="http://schemas.openxmlformats.org/drawingml/2006/table">
            <a:tbl>
              <a:tblPr/>
              <a:tblGrid>
                <a:gridCol w="2714644"/>
                <a:gridCol w="1214446"/>
                <a:gridCol w="857256"/>
                <a:gridCol w="1357322"/>
                <a:gridCol w="1643074"/>
              </a:tblGrid>
              <a:tr h="14562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Утвержденный бюджет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</a:t>
                      </a:r>
                    </a:p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2018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Неисполненные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назначения за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2018г        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 к уточненному плану года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562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44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932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79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бюджета: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746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Общегосударственные вопросы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2812857,00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2529086,22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283770,78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9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оборона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78713,00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78713,00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309" marR="7309" marT="73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351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13244,00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756,00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94,6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755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Другие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вопросы в области </a:t>
                      </a:r>
                      <a:r>
                        <a:rPr lang="ru-RU" sz="1300" b="1" i="0" u="none" strike="noStrike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национальноцй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экономики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212000,00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188144,00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23856,00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88,7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755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8207378,00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8178690,20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28687,80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769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Образование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10000,00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2000,00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8000,00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658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Культура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, кинематография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1241906,00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1036374,65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205531,35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83,4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546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Социальная политика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24000,00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22973,56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1026,44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95,7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291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физическая культура и спорт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10000,00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4000,00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6000,00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40         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323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Обслуживание государственного и муниципального долга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250,00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105,03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144,97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323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бюджета, всего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12611104,00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12053330,66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557773,34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95,5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514336" y="508782"/>
            <a:ext cx="8229600" cy="106283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расходов  МО «Первоавгустовский сельсовет» Дмитриевского района Курской области в 2018 году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/>
        </p:nvGraphicFramePr>
        <p:xfrm>
          <a:off x="428596" y="1643050"/>
          <a:ext cx="8229600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rot="16200000" flipV="1">
            <a:off x="2500298" y="2071678"/>
            <a:ext cx="357190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00042"/>
            <a:ext cx="7467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/>
        </p:nvSpPr>
        <p:spPr>
          <a:xfrm>
            <a:off x="857224" y="785794"/>
            <a:ext cx="7901014" cy="571504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</a:t>
            </a:r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sz="9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поступления </a:t>
            </a:r>
            <a:endParaRPr lang="ru-RU" sz="96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 «Первоавгустовский сельсовет» Дмитриевского района Курской области </a:t>
            </a:r>
          </a:p>
          <a:p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за 2018 </a:t>
            </a:r>
            <a:r>
              <a:rPr lang="ru-RU" sz="9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9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(рублей)</a:t>
            </a:r>
            <a:endParaRPr lang="ru-RU" sz="9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457200" y="1250140"/>
            <a:ext cx="8229600" cy="49831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786182" y="1607330"/>
            <a:ext cx="4714908" cy="5715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sz="1400" b="1" i="1" dirty="0" smtClean="0">
                <a:solidFill>
                  <a:schemeClr val="tx1"/>
                </a:solidFill>
              </a:rPr>
              <a:t>Прочие безвозмездные поступления 25000,00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571472" y="1464454"/>
            <a:ext cx="2786082" cy="1428760"/>
          </a:xfrm>
          <a:prstGeom prst="wave">
            <a:avLst>
              <a:gd name="adj1" fmla="val 12500"/>
              <a:gd name="adj2" fmla="val -37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Дотации</a:t>
            </a:r>
          </a:p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1710265,00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71472" y="2750338"/>
            <a:ext cx="2786082" cy="1285884"/>
          </a:xfrm>
          <a:prstGeom prst="wav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Субсидии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921146,00</a:t>
            </a:r>
            <a:r>
              <a:rPr lang="ru-RU" sz="1400" b="1" i="1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571472" y="4036222"/>
            <a:ext cx="2786082" cy="1285884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Субвенции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78713,00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71472" y="5250668"/>
            <a:ext cx="2714644" cy="1285884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Иные межбюджетные трансферты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7328979,00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786182" y="2607462"/>
            <a:ext cx="4857784" cy="164307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 Итого безвозмездных поступлений 10064103,00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143504" y="4750602"/>
            <a:ext cx="1857388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ia124.mycdn.me/image?id=341064059345&amp;bid=341064059345&amp;t=0&amp;plc=WEB&amp;tkn=JrzNqf7LmA5XgrCQdHXcFXuv-w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2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143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700" i="1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sz="4800" i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4800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Администрация Первоавгустовского сельсовета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Дмитриевского района Курской области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Наш адрес: 307510 Курская область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Дмитриевский район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п.Первоавгустовский, ул.Комсомольская,38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Телефон/факс: 8(47150) 9-93-67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Адрес электронной почты:</a:t>
            </a:r>
            <a:r>
              <a:rPr lang="en-US" sz="2000" dirty="0" smtClean="0">
                <a:solidFill>
                  <a:srgbClr val="FF0000"/>
                </a:solidFill>
              </a:rPr>
              <a:t> possoviet@mail.ru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4F4F4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1474</TotalTime>
  <Words>584</Words>
  <Application>Microsoft Office PowerPoint</Application>
  <PresentationFormat>Экран (4:3)</PresentationFormat>
  <Paragraphs>203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 Уважаемые жители  муниципального образования «Первоавгустовский сельсовет»! </vt:lpstr>
      <vt:lpstr>Слайд 3</vt:lpstr>
      <vt:lpstr>Основные параметры бюджета  МО «Первоавгустовский сельсовет» Дмитриевского района Курской области за 2018 год (рублей)</vt:lpstr>
      <vt:lpstr>Слайд 5</vt:lpstr>
      <vt:lpstr>Показатели исполнения расходов бюджета МО «Первоавгустовский сельсовет» Дмитриевского района Курской области за 2018 год (рублей)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Этапы бюджетного процесса  Финансовое обеспечение казенных учрежден </dc:title>
  <cp:lastModifiedBy>Admin</cp:lastModifiedBy>
  <cp:revision>198</cp:revision>
  <dcterms:modified xsi:type="dcterms:W3CDTF">2019-04-01T12:24:26Z</dcterms:modified>
</cp:coreProperties>
</file>