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2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FF00"/>
    <a:srgbClr val="A70505"/>
    <a:srgbClr val="49D14F"/>
    <a:srgbClr val="FF00FF"/>
    <a:srgbClr val="660033"/>
    <a:srgbClr val="FF3300"/>
    <a:srgbClr val="0000FF"/>
    <a:srgbClr val="66FF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8413" autoAdjust="0"/>
  </p:normalViewPr>
  <p:slideViewPr>
    <p:cSldViewPr>
      <p:cViewPr varScale="1">
        <p:scale>
          <a:sx n="90" d="100"/>
          <a:sy n="90" d="100"/>
        </p:scale>
        <p:origin x="-1284" y="-114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1.4278579760863573E-2"/>
          <c:y val="1.7359857311997198E-2"/>
        </c:manualLayout>
      </c:layout>
      <c:overlay val="0"/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autoTitleDeleted val="0"/>
    <c:view3D>
      <c:rotX val="30"/>
      <c:rotY val="2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804607757364945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spPr>
              <a:solidFill>
                <a:srgbClr val="0000FF"/>
              </a:solidFill>
            </c:spPr>
          </c:dPt>
          <c:dPt>
            <c:idx val="2"/>
            <c:bubble3D val="0"/>
            <c:spPr>
              <a:solidFill>
                <a:srgbClr val="FF00FF"/>
              </a:solidFill>
            </c:spPr>
          </c:dPt>
          <c:dPt>
            <c:idx val="3"/>
            <c:bubble3D val="0"/>
            <c:spPr>
              <a:solidFill>
                <a:srgbClr val="00FF00"/>
              </a:solidFill>
            </c:spPr>
          </c:dPt>
          <c:dPt>
            <c:idx val="4"/>
            <c:bubble3D val="0"/>
            <c:spPr>
              <a:solidFill>
                <a:srgbClr val="FF3300"/>
              </a:solidFill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0,1</a:t>
                    </a:r>
                    <a:endParaRPr lang="en-US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1,9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showLegendKey val="1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556.5</c:v>
                </c:pt>
                <c:pt idx="1">
                  <c:v>25.3</c:v>
                </c:pt>
                <c:pt idx="2">
                  <c:v>120.1</c:v>
                </c:pt>
                <c:pt idx="3">
                  <c:v>1392.3</c:v>
                </c:pt>
                <c:pt idx="4">
                  <c:v>5849.6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412E-2"/>
          <c:w val="0.33582336930107393"/>
          <c:h val="0.96868937861508775"/>
        </c:manualLayout>
      </c:layout>
      <c:overlay val="0"/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75%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1818314377369496E-2"/>
                  <c:y val="7.2332738799988825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</a:t>
                    </a:r>
                    <a:r>
                      <a:rPr lang="ru-RU" smtClean="0"/>
                      <a:t>расходы 25%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5831231</c:v>
                </c:pt>
                <c:pt idx="1">
                  <c:v>4160786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/>
      <dgm:spPr>
        <a:solidFill>
          <a:srgbClr val="002060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 муниципальных программ</a:t>
          </a:r>
          <a:endParaRPr lang="ru-RU" dirty="0">
            <a:solidFill>
              <a:schemeClr val="bg1"/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solidFill>
          <a:srgbClr val="FF3300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dirty="0">
            <a:solidFill>
              <a:schemeClr val="tx1"/>
            </a:solidFill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solidFill>
          <a:srgbClr val="0000FF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rtl="0"/>
          <a:r>
            <a:rPr lang="ru-RU" sz="1200" dirty="0" smtClean="0">
              <a:solidFill>
                <a:schemeClr val="tx1"/>
              </a:solidFill>
            </a:rPr>
            <a:t>службы</a:t>
          </a:r>
          <a:endParaRPr lang="ru-RU" sz="1200" dirty="0">
            <a:solidFill>
              <a:schemeClr val="tx1"/>
            </a:solidFill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dirty="0">
            <a:solidFill>
              <a:schemeClr val="tx1"/>
            </a:solidFill>
          </a:endParaRPr>
        </a:p>
      </dgm:t>
    </dgm:pt>
    <dgm:pt modelId="{1237EA2A-4B6B-47F4-8AA9-0A4AF2E53167}" type="parTrans" cxnId="{24CF1A7C-40FD-40D6-B75A-770E2814EF4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solidFill>
          <a:srgbClr val="49D14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dirty="0">
            <a:solidFill>
              <a:schemeClr val="tx1"/>
            </a:solidFill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49D14F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solidFill>
          <a:srgbClr val="FF00F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dirty="0">
            <a:solidFill>
              <a:schemeClr val="tx1"/>
            </a:solidFill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00FF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6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6" custScaleX="235012" custRadScaleRad="103516" custRadScaleInc="56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1" presStyleCnt="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1" presStyleCnt="6" custScaleX="149337" custScaleY="107430" custRadScaleRad="164195" custRadScaleInc="17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2" presStyleCnt="6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2" presStyleCnt="6" custScaleX="176358" custScaleY="81214" custRadScaleRad="136328" custRadScaleInc="-89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3" presStyleCnt="6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3" presStyleCnt="6" custScaleX="160910" custRadScaleRad="174616" custRadScaleInc="177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4" presStyleCnt="6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4" presStyleCnt="6" custScaleX="140607" custRadScaleRad="161377" custRadScaleInc="81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5" presStyleCnt="6" custScaleX="150759" custRadScaleRad="149216" custRadScaleInc="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AA259431-8EDE-4AD2-8194-030467A8ADE7}" srcId="{E18D3CCA-1090-4512-9176-C77DE2D7B329}" destId="{6B3DB52C-B60F-4F76-BEAA-759A5515D78D}" srcOrd="1" destOrd="0" parTransId="{AF2EF317-BCE8-4C5F-B8C9-9CBA7B7149C7}" sibTransId="{2F174A20-20E3-45C2-A228-7A62E8395728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24CF1A7C-40FD-40D6-B75A-770E2814EF4D}" srcId="{E18D3CCA-1090-4512-9176-C77DE2D7B329}" destId="{CD8EBDE3-1474-4C55-A61D-519AC9002901}" srcOrd="3" destOrd="0" parTransId="{1237EA2A-4B6B-47F4-8AA9-0A4AF2E53167}" sibTransId="{B5A9B5B9-FA69-40BA-B8FB-1EC6270785CB}"/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174EF8A6-CABA-4E53-A464-3047B4E45ED5}" srcId="{E18D3CCA-1090-4512-9176-C77DE2D7B329}" destId="{4BDCB1D1-D42E-4E69-BF66-1D1EA3FF5F1B}" srcOrd="4" destOrd="0" parTransId="{782E3770-CE8C-449F-BDF9-4892C2C4D6CD}" sibTransId="{06C14ED1-B7D9-476B-B09C-2026967F5E3B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C062A801-3341-4715-AE3F-CCDDBCECEF2F}" srcId="{E18D3CCA-1090-4512-9176-C77DE2D7B329}" destId="{F3AA7447-9AF4-474E-A7A6-EE7B5B1740EF}" srcOrd="5" destOrd="0" parTransId="{E531891A-E067-4B26-A925-751C43E201A3}" sibTransId="{8B2C8B9B-3E64-47BE-AEEC-06016A3062BA}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0D09F5A6-9B7D-48E5-9240-A8BAD389BC43}" srcId="{E18D3CCA-1090-4512-9176-C77DE2D7B329}" destId="{BC827309-0F30-4FC9-8D6A-DEA5CDAA99A2}" srcOrd="2" destOrd="0" parTransId="{419FCA5B-D909-44C5-A8CA-B5763939CC55}" sibTransId="{B1EBAEA1-FC84-4AAD-9996-2866E228E9ED}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53373F13-7072-4C34-B823-856FD6B0829D}" type="presParOf" srcId="{2E6D5E7C-1AC5-4EE7-B111-7157E00881F4}" destId="{8F4CD88E-EC24-49AF-9518-B95A4E0238D0}" srcOrd="3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4" destOrd="0" presId="urn:microsoft.com/office/officeart/2005/8/layout/radial5"/>
    <dgm:cxn modelId="{45C2E3E7-201F-4DD9-A2EF-6220042900C2}" type="presParOf" srcId="{2E6D5E7C-1AC5-4EE7-B111-7157E00881F4}" destId="{93E0B221-82FB-4241-9408-FD2118B9731E}" srcOrd="5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6" destOrd="0" presId="urn:microsoft.com/office/officeart/2005/8/layout/radial5"/>
    <dgm:cxn modelId="{80AB2680-4861-4553-8405-A0B341346F92}" type="presParOf" srcId="{2E6D5E7C-1AC5-4EE7-B111-7157E00881F4}" destId="{20A958FD-4DC2-44E2-B284-DA9C8A40D260}" srcOrd="7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8" destOrd="0" presId="urn:microsoft.com/office/officeart/2005/8/layout/radial5"/>
    <dgm:cxn modelId="{82416AAC-A037-401D-B179-7DEFE863B67D}" type="presParOf" srcId="{2E6D5E7C-1AC5-4EE7-B111-7157E00881F4}" destId="{DAE7843E-9D3A-4514-87F5-6867A275FF05}" srcOrd="9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0" destOrd="0" presId="urn:microsoft.com/office/officeart/2005/8/layout/radial5"/>
    <dgm:cxn modelId="{B56E62C5-65FE-4CA5-A8AF-374BDE3D6457}" type="presParOf" srcId="{2E6D5E7C-1AC5-4EE7-B111-7157E00881F4}" destId="{65BD8176-6FE6-42F5-B340-C216094EA847}" srcOrd="11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8475" custRadScaleInc="-118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84060" y="407917"/>
        <a:ext cx="2464451" cy="839944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82273" y="1708761"/>
        <a:ext cx="1352788" cy="839944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60091" y="1682619"/>
        <a:ext cx="1598882" cy="839944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62939" y="1708761"/>
        <a:ext cx="1352788" cy="839944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80225" y="1708761"/>
        <a:ext cx="1352788" cy="839944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97511" y="1708761"/>
        <a:ext cx="1352788" cy="8399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3551430" y="2035390"/>
          <a:ext cx="1358507" cy="1358507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chemeClr val="bg1"/>
              </a:solidFill>
            </a:rPr>
            <a:t> муниципальных программ</a:t>
          </a:r>
          <a:endParaRPr lang="ru-RU" sz="900" kern="1200" dirty="0">
            <a:solidFill>
              <a:schemeClr val="bg1"/>
            </a:solidFill>
          </a:endParaRPr>
        </a:p>
      </dsp:txBody>
      <dsp:txXfrm>
        <a:off x="3750379" y="2234339"/>
        <a:ext cx="960609" cy="960609"/>
      </dsp:txXfrm>
    </dsp:sp>
    <dsp:sp modelId="{3D11E438-E0BB-43EA-B78B-1C4786C85A48}">
      <dsp:nvSpPr>
        <dsp:cNvPr id="0" name=""/>
        <dsp:cNvSpPr/>
      </dsp:nvSpPr>
      <dsp:spPr>
        <a:xfrm rot="17213922">
          <a:off x="4347524" y="1520589"/>
          <a:ext cx="344468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384175" y="1667036"/>
        <a:ext cx="241128" cy="291025"/>
      </dsp:txXfrm>
    </dsp:sp>
    <dsp:sp modelId="{4E641574-2381-4202-889E-7C899ED02429}">
      <dsp:nvSpPr>
        <dsp:cNvPr id="0" name=""/>
        <dsp:cNvSpPr/>
      </dsp:nvSpPr>
      <dsp:spPr>
        <a:xfrm>
          <a:off x="3155634" y="22137"/>
          <a:ext cx="3352662" cy="1426592"/>
        </a:xfrm>
        <a:prstGeom prst="ellipse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646620" y="231057"/>
        <a:ext cx="2370690" cy="1008752"/>
      </dsp:txXfrm>
    </dsp:sp>
    <dsp:sp modelId="{8F4CD88E-EC24-49AF-9518-B95A4E0238D0}">
      <dsp:nvSpPr>
        <dsp:cNvPr id="0" name=""/>
        <dsp:cNvSpPr/>
      </dsp:nvSpPr>
      <dsp:spPr>
        <a:xfrm rot="20111310">
          <a:off x="5130159" y="1858486"/>
          <a:ext cx="85571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5136875" y="1986025"/>
        <a:ext cx="710202" cy="291025"/>
      </dsp:txXfrm>
    </dsp:sp>
    <dsp:sp modelId="{1CC5EB73-BE0F-496E-A7E5-A6926ADBB25F}">
      <dsp:nvSpPr>
        <dsp:cNvPr id="0" name=""/>
        <dsp:cNvSpPr/>
      </dsp:nvSpPr>
      <dsp:spPr>
        <a:xfrm>
          <a:off x="6143665" y="571505"/>
          <a:ext cx="2130429" cy="1532587"/>
        </a:xfrm>
        <a:prstGeom prst="ellipse">
          <a:avLst/>
        </a:prstGeom>
        <a:solidFill>
          <a:srgbClr val="FF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455659" y="795947"/>
        <a:ext cx="1506441" cy="1083703"/>
      </dsp:txXfrm>
    </dsp:sp>
    <dsp:sp modelId="{93E0B221-82FB-4241-9408-FD2118B9731E}">
      <dsp:nvSpPr>
        <dsp:cNvPr id="0" name=""/>
        <dsp:cNvSpPr/>
      </dsp:nvSpPr>
      <dsp:spPr>
        <a:xfrm rot="184698">
          <a:off x="5083012" y="2529270"/>
          <a:ext cx="420649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49D14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5083103" y="2622890"/>
        <a:ext cx="294454" cy="291025"/>
      </dsp:txXfrm>
    </dsp:sp>
    <dsp:sp modelId="{01EB981D-B48E-4A72-B258-ED207A1AC52F}">
      <dsp:nvSpPr>
        <dsp:cNvPr id="0" name=""/>
        <dsp:cNvSpPr/>
      </dsp:nvSpPr>
      <dsp:spPr>
        <a:xfrm>
          <a:off x="5693000" y="2281639"/>
          <a:ext cx="2515909" cy="1158592"/>
        </a:xfrm>
        <a:prstGeom prst="ellipse">
          <a:avLst/>
        </a:prstGeom>
        <a:solidFill>
          <a:srgbClr val="49D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061446" y="2451311"/>
        <a:ext cx="1779017" cy="819248"/>
      </dsp:txXfrm>
    </dsp:sp>
    <dsp:sp modelId="{20A958FD-4DC2-44E2-B284-DA9C8A40D260}">
      <dsp:nvSpPr>
        <dsp:cNvPr id="0" name=""/>
        <dsp:cNvSpPr/>
      </dsp:nvSpPr>
      <dsp:spPr>
        <a:xfrm rot="8667242">
          <a:off x="2465935" y="3385118"/>
          <a:ext cx="973893" cy="485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597889" y="3439829"/>
        <a:ext cx="828381" cy="291025"/>
      </dsp:txXfrm>
    </dsp:sp>
    <dsp:sp modelId="{CD872B7B-5351-4756-BBC9-E585057D1726}">
      <dsp:nvSpPr>
        <dsp:cNvPr id="0" name=""/>
        <dsp:cNvSpPr/>
      </dsp:nvSpPr>
      <dsp:spPr>
        <a:xfrm>
          <a:off x="281889" y="4002695"/>
          <a:ext cx="2295529" cy="1426592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18061" y="4211615"/>
        <a:ext cx="1623185" cy="1008752"/>
      </dsp:txXfrm>
    </dsp:sp>
    <dsp:sp modelId="{DAE7843E-9D3A-4514-87F5-6867A275FF05}">
      <dsp:nvSpPr>
        <dsp:cNvPr id="0" name=""/>
        <dsp:cNvSpPr/>
      </dsp:nvSpPr>
      <dsp:spPr>
        <a:xfrm rot="10458018">
          <a:off x="2397987" y="2614115"/>
          <a:ext cx="82009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543139" y="2703897"/>
        <a:ext cx="674582" cy="291025"/>
      </dsp:txXfrm>
    </dsp:sp>
    <dsp:sp modelId="{321BA744-F3C4-41F7-9683-8BD5BEE8A8C3}">
      <dsp:nvSpPr>
        <dsp:cNvPr id="0" name=""/>
        <dsp:cNvSpPr/>
      </dsp:nvSpPr>
      <dsp:spPr>
        <a:xfrm>
          <a:off x="18935" y="2321612"/>
          <a:ext cx="2005888" cy="1426592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службы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12690" y="2530532"/>
        <a:ext cx="1418378" cy="1008752"/>
      </dsp:txXfrm>
    </dsp:sp>
    <dsp:sp modelId="{65BD8176-6FE6-42F5-B340-C216094EA847}">
      <dsp:nvSpPr>
        <dsp:cNvPr id="0" name=""/>
        <dsp:cNvSpPr/>
      </dsp:nvSpPr>
      <dsp:spPr>
        <a:xfrm rot="12614526">
          <a:off x="2708495" y="1795965"/>
          <a:ext cx="724787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00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844105" y="1929617"/>
        <a:ext cx="579275" cy="291025"/>
      </dsp:txXfrm>
    </dsp:sp>
    <dsp:sp modelId="{662B5C49-BB0E-464C-B8FC-2D2CA3B8956E}">
      <dsp:nvSpPr>
        <dsp:cNvPr id="0" name=""/>
        <dsp:cNvSpPr/>
      </dsp:nvSpPr>
      <dsp:spPr>
        <a:xfrm>
          <a:off x="579387" y="499580"/>
          <a:ext cx="2150715" cy="1426592"/>
        </a:xfrm>
        <a:prstGeom prst="ellipse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894352" y="708500"/>
        <a:ext cx="1520785" cy="100875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426849" y="1920928"/>
        <a:ext cx="1856881" cy="1767417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4344176" y="1325035"/>
        <a:ext cx="68755" cy="309772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894417" y="203356"/>
        <a:ext cx="996139" cy="966364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232390" y="1684048"/>
        <a:ext cx="35428" cy="309772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269942" y="812882"/>
        <a:ext cx="966364" cy="966364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5605538" y="2515219"/>
        <a:ext cx="34455" cy="309772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764185" y="2120626"/>
        <a:ext cx="966364" cy="966364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468918" y="3353273"/>
        <a:ext cx="34117" cy="309772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629396" y="3414853"/>
        <a:ext cx="966364" cy="966364"/>
      </dsp:txXfrm>
    </dsp:sp>
    <dsp:sp modelId="{FA950D33-9BD9-4D37-A533-789F5554AFB5}">
      <dsp:nvSpPr>
        <dsp:cNvPr id="0" name=""/>
        <dsp:cNvSpPr/>
      </dsp:nvSpPr>
      <dsp:spPr>
        <a:xfrm rot="15833809">
          <a:off x="4428873" y="3699395"/>
          <a:ext cx="9938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4445365" y="3817476"/>
        <a:ext cx="69567" cy="309772"/>
      </dsp:txXfrm>
    </dsp:sp>
    <dsp:sp modelId="{EB1C3899-7B42-47CD-912B-DD035472498D}">
      <dsp:nvSpPr>
        <dsp:cNvPr id="0" name=""/>
        <dsp:cNvSpPr/>
      </dsp:nvSpPr>
      <dsp:spPr>
        <a:xfrm>
          <a:off x="3857624" y="3857644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4057765" y="4057785"/>
        <a:ext cx="966364" cy="966364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028772" y="2295917"/>
        <a:ext cx="40942" cy="309772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843188" y="1771782"/>
        <a:ext cx="966364" cy="966364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3572742" y="1652088"/>
        <a:ext cx="5973" cy="309772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677710" y="792895"/>
        <a:ext cx="966364" cy="966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01.12.2023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3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6.jpeg"/><Relationship Id="rId10" Type="http://schemas.openxmlformats.org/officeDocument/2006/relationships/image" Target="../media/image72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1.jpeg"/><Relationship Id="rId1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Заголовок 1"/>
          <p:cNvPicPr>
            <a:picLocks noGrp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28"/>
            <a:ext cx="9144000" cy="20716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black">
          <a:xfrm>
            <a:off x="428596" y="2357430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к проекту решения Собрания депутатов Первоавгустовского сельсовета Дмитриевского района Курской области</a:t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«О бюджете муниципального образования «Первоавгустовский сельсовет» Дмитриевского района Курской области на 2024 год и на плановый период 2025 и 2026 годов»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529922"/>
              </p:ext>
            </p:extLst>
          </p:nvPr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2026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167020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267489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273500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287134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102,2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428604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2024-2026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000240"/>
            <a:ext cx="12969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55150"/>
              </p:ext>
            </p:extLst>
          </p:nvPr>
        </p:nvGraphicFramePr>
        <p:xfrm>
          <a:off x="357158" y="2357430"/>
          <a:ext cx="8554676" cy="432544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82182"/>
                <a:gridCol w="1500198"/>
                <a:gridCol w="1357322"/>
                <a:gridCol w="1143008"/>
                <a:gridCol w="1357322"/>
                <a:gridCol w="1428760"/>
                <a:gridCol w="1285884"/>
              </a:tblGrid>
              <a:tr h="122233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2026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9992017,00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9300761,00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9280868,00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77199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8039814,00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8053197,00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8082474,00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7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9992017,00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9300761,00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9280868,00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584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249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928826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92" y="3000372"/>
            <a:ext cx="1928826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78595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817041"/>
              </p:ext>
            </p:extLst>
          </p:nvPr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500432"/>
                <a:gridCol w="1714512"/>
                <a:gridCol w="1643074"/>
                <a:gridCol w="1643045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1952203,00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1247564,00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1198394,00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1294534,00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1098843,00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1035627,00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522759,00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134910,00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148721,00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162767,00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357166"/>
            <a:ext cx="835819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2024-2026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2024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2025 и 2026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dirty="0" smtClean="0">
                <a:cs typeface="Arial" pitchFamily="34" charset="0"/>
              </a:rPr>
              <a:t>          </a:t>
            </a:r>
            <a:r>
              <a:rPr lang="ru-RU" sz="1400" dirty="0" smtClean="0">
                <a:cs typeface="Arial" pitchFamily="34" charset="0"/>
              </a:rPr>
              <a:t>(руб</a:t>
            </a:r>
            <a:r>
              <a:rPr lang="ru-RU" sz="1400" dirty="0">
                <a:cs typeface="Arial" pitchFamily="34" charset="0"/>
              </a:rPr>
              <a:t>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830568"/>
              </p:ext>
            </p:extLst>
          </p:nvPr>
        </p:nvGraphicFramePr>
        <p:xfrm>
          <a:off x="357158" y="1785926"/>
          <a:ext cx="8572560" cy="41305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643470"/>
                <a:gridCol w="1357322"/>
                <a:gridCol w="1416008"/>
                <a:gridCol w="1155760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2024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2025г.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2026г.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8039814,00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8053197,00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8082474,00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556469,00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568791,00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596989,00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25254,00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26315,00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27394,00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120138,00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120138,00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120138,00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1392320,00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1392320,00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1392320,00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5945633,00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5945633,00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5945633,00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1952203,00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1247564,00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1198394,00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9992017,00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9300761,00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9280868,00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2024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2025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2026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2024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3218032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 dirty="0"/>
              <a:t> </a:t>
            </a:r>
            <a:r>
              <a:rPr lang="ru-RU" sz="1200" dirty="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9992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9300,8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9280,9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26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9992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2928926" y="5429264"/>
            <a:ext cx="2441580" cy="214314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9300,8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smtClean="0">
                <a:solidFill>
                  <a:srgbClr val="C00000"/>
                </a:solidFill>
                <a:latin typeface="Arial Black" pitchFamily="34" charset="0"/>
              </a:rPr>
              <a:t>9280,9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143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 на 2024 год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285720" y="1000108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4143372" y="5357826"/>
            <a:ext cx="2214578" cy="1143008"/>
          </a:xfrm>
          <a:prstGeom prst="ellipse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42900" algn="just"/>
            <a:r>
              <a:rPr lang="ru-RU" sz="1100" dirty="0" smtClean="0">
                <a:solidFill>
                  <a:schemeClr val="tx1"/>
                </a:solidFill>
              </a:rPr>
              <a:t>Формирование  современной городской среды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309978">
            <a:off x="4950870" y="4412723"/>
            <a:ext cx="484632" cy="978408"/>
          </a:xfrm>
          <a:prstGeom prst="downArrow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 на 2024 год 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988276"/>
              </p:ext>
            </p:extLst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2500306"/>
            <a:ext cx="2357422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50000,00 </a:t>
            </a:r>
            <a:r>
              <a:rPr lang="ru-RU" sz="1000" b="1" dirty="0"/>
              <a:t>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2024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</a:t>
            </a:r>
          </a:p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 30000,00 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5000,00 </a:t>
            </a:r>
            <a:r>
              <a:rPr lang="ru-RU" sz="1000" b="1" dirty="0" smtClean="0"/>
              <a:t>руб</a:t>
            </a:r>
            <a:r>
              <a:rPr lang="ru-RU" sz="1000" b="1" dirty="0"/>
              <a:t>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300"/>
              <a:defRPr/>
            </a:pPr>
            <a:r>
              <a:rPr lang="ru-RU" sz="1000" b="1" dirty="0" smtClean="0"/>
              <a:t>Национальная </a:t>
            </a:r>
            <a:r>
              <a:rPr lang="ru-RU" sz="1000" b="1" dirty="0"/>
              <a:t>безопасность и правоохранительная деятельность</a:t>
            </a:r>
          </a:p>
          <a:p>
            <a:pPr marL="228600" indent="-228600">
              <a:defRPr/>
            </a:pPr>
            <a:r>
              <a:rPr lang="ru-RU" sz="1000" b="1" dirty="0" smtClean="0"/>
              <a:t>30000,00 </a:t>
            </a:r>
            <a:r>
              <a:rPr lang="ru-RU" sz="1000" b="1" dirty="0" smtClean="0"/>
              <a:t>руб</a:t>
            </a:r>
            <a:r>
              <a:rPr lang="ru-RU" sz="1000" b="1" dirty="0"/>
              <a:t>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1428736"/>
            <a:ext cx="2696643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974133,00  </a:t>
            </a:r>
            <a:r>
              <a:rPr lang="ru-RU" sz="1000" b="1" dirty="0"/>
              <a:t>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134910,00 </a:t>
            </a:r>
            <a:r>
              <a:rPr lang="ru-RU" sz="1000" b="1" dirty="0" smtClean="0"/>
              <a:t>руб</a:t>
            </a:r>
            <a:r>
              <a:rPr lang="ru-RU" sz="1000" b="1" dirty="0"/>
              <a:t>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78563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</a:t>
            </a:r>
            <a:r>
              <a:rPr lang="ru-RU" sz="1000" b="1" dirty="0" err="1" smtClean="0"/>
              <a:t>Общегосударственны</a:t>
            </a:r>
            <a:r>
              <a:rPr lang="ru-RU" sz="1000" b="1" dirty="0" smtClean="0"/>
              <a:t> вопросы 4250876,00руб</a:t>
            </a:r>
            <a:r>
              <a:rPr lang="ru-RU" sz="1000" b="1" dirty="0"/>
              <a:t>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9992017,00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-142908" y="4572008"/>
            <a:ext cx="2214578" cy="81852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4517098,00руб</a:t>
            </a:r>
            <a:r>
              <a:rPr lang="ru-RU" sz="1000" b="1" dirty="0"/>
              <a:t>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Проект«Бюджет </a:t>
            </a: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Со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старонормандского</a:t>
              </a:r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и 2026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</a:t>
            </a:r>
            <a:r>
              <a:rPr lang="ru-RU" altLang="en-US" sz="20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3375</TotalTime>
  <Pages>0</Pages>
  <Words>2043</Words>
  <Characters>0</Characters>
  <Application>Microsoft Office PowerPoint</Application>
  <DocSecurity>0</DocSecurity>
  <PresentationFormat>Экран (4:3)</PresentationFormat>
  <Lines>0</Lines>
  <Paragraphs>389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характеристики бюджета муниципального образования «Первоавгустовский сельсовет» Дмитриевского района Курской области на 2024-2026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2024-2026 гг.</vt:lpstr>
      <vt:lpstr>Презентация PowerPoint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2024 год</vt:lpstr>
      <vt:lpstr>Презентация PowerPoint</vt:lpstr>
      <vt:lpstr>Презентация PowerPoint</vt:lpstr>
      <vt:lpstr>Презентация PowerPoint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 на 2024 год </vt:lpstr>
      <vt:lpstr>Презентация PowerPoint</vt:lpstr>
      <vt:lpstr>Презентация PowerPoint</vt:lpstr>
      <vt:lpstr>Презентация PowerPoint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Pervoavgust</cp:lastModifiedBy>
  <cp:revision>938</cp:revision>
  <cp:lastPrinted>2014-12-18T07:16:52Z</cp:lastPrinted>
  <dcterms:created xsi:type="dcterms:W3CDTF">2013-11-12T07:49:12Z</dcterms:created>
  <dcterms:modified xsi:type="dcterms:W3CDTF">2023-12-01T10:26:18Z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