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100" d="100"/>
          <a:sy n="10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2846E-4"/>
          <c:y val="0.26309972538170417"/>
          <c:w val="0.54039353472008367"/>
          <c:h val="0.736900274618298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совокупный доход</c:v>
                </c:pt>
                <c:pt idx="3">
                  <c:v>налог на имущество</c:v>
                </c:pt>
                <c:pt idx="4">
                  <c:v>НДФЛ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0.7030000000000004</c:v>
                </c:pt>
                <c:pt idx="1">
                  <c:v>0.18300000000000011</c:v>
                </c:pt>
                <c:pt idx="2">
                  <c:v>3.000000000000004E-3</c:v>
                </c:pt>
                <c:pt idx="3">
                  <c:v>1.2000000000000009E-2</c:v>
                </c:pt>
                <c:pt idx="4">
                  <c:v>8.9000000000000107E-2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225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3.3950617283950615E-2"/>
          <c:y val="0"/>
          <c:w val="0.61882716049383313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257624914941189"/>
                  <c:y val="-0.279007727229835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1.6663021289005549E-2"/>
                  <c:y val="0.1200387934197972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1.0003888402838571E-2"/>
                  <c:y val="0.2452280948237000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-9.4581753669680194E-3"/>
                  <c:y val="-8.40531784392463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0,8%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4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42.4</c:v>
                </c:pt>
                <c:pt idx="1">
                  <c:v>0.2</c:v>
                </c:pt>
                <c:pt idx="2">
                  <c:v>10.7</c:v>
                </c:pt>
                <c:pt idx="3">
                  <c:v>1.2</c:v>
                </c:pt>
                <c:pt idx="4">
                  <c:v>44</c:v>
                </c:pt>
                <c:pt idx="5">
                  <c:v>0.1</c:v>
                </c:pt>
                <c:pt idx="6">
                  <c:v>0.8</c:v>
                </c:pt>
                <c:pt idx="7">
                  <c:v>0.5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8156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0.39063</cdr:x>
      <cdr:y>0.61419</cdr:y>
    </cdr:from>
    <cdr:to>
      <cdr:x>0.39931</cdr:x>
      <cdr:y>0.91379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>
          <a:off x="2536049" y="3607619"/>
          <a:ext cx="1428760" cy="7143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0.25174</cdr:x>
      <cdr:y>0.68909</cdr:y>
    </cdr:from>
    <cdr:to>
      <cdr:x>0.26042</cdr:x>
      <cdr:y>0.82391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071702" y="3286148"/>
          <a:ext cx="71433" cy="6429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0.47743</cdr:x>
      <cdr:y>0.64415</cdr:y>
    </cdr:from>
    <cdr:to>
      <cdr:x>0.52083</cdr:x>
      <cdr:y>0.82391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3929090" y="3071834"/>
          <a:ext cx="357165" cy="85724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0.34722</cdr:x>
      <cdr:y>0.08988</cdr:y>
    </cdr:from>
    <cdr:to>
      <cdr:x>0.3559</cdr:x>
      <cdr:y>0.19474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2643201" y="642947"/>
          <a:ext cx="500066" cy="714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0.27778</cdr:x>
      <cdr:y>0.02996</cdr:y>
    </cdr:from>
    <cdr:to>
      <cdr:x>0.32987</cdr:x>
      <cdr:y>0.16478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2178888" y="250005"/>
          <a:ext cx="642937" cy="4286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0.32118</cdr:x>
      <cdr:y>2.09694E-7</cdr:y>
    </cdr:from>
    <cdr:to>
      <cdr:x>0.33854</cdr:x>
      <cdr:y>0.17976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2286016" y="357191"/>
          <a:ext cx="857257" cy="14287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0.54688</cdr:x>
      <cdr:y>0.13482</cdr:y>
    </cdr:from>
    <cdr:to>
      <cdr:x>0.63368</cdr:x>
      <cdr:y>0.29961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500594" y="642942"/>
          <a:ext cx="714380" cy="78586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0.03472</cdr:x>
      <cdr:y>0.35952</cdr:y>
    </cdr:from>
    <cdr:to>
      <cdr:x>0.11285</cdr:x>
      <cdr:y>0.56924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285752" y="1714512"/>
          <a:ext cx="642942" cy="10001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0.05992</cdr:y>
    </cdr:from>
    <cdr:to>
      <cdr:x>0.25174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1357322" y="285752"/>
          <a:ext cx="714380" cy="42862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2021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«Бюджета для граждан» по исполнению бюджета за 2021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2021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брошюру Проект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«Бюджета для граждан» по исполнению бюджета за 2021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2021 год (рублей)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01075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7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2021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2021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701398,00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700869,65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528,35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701398,00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700869,65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528,35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21472,00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21391,18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80,82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21472,00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21391,18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80,82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1539253,00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1538879,47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373,53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92532,00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9337651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-844,51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1446721,00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1445502,96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1218,04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5618084,00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5618083,32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0,468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7880207,00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7879223,62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983,38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15218402,52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5737662,30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9480740,22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1428418,00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1428418,00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89267,00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89267,00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13275557,52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3924777,30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9350780,22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425160,00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295200,00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129960,00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23098609,52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13616885,92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9481723,60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2021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13616885,92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Расходы 10454931,71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3161954,21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</a:t>
            </a:r>
            <a:r>
              <a:rPr lang="ru-RU" sz="2400" smtClean="0"/>
              <a:t>области за </a:t>
            </a:r>
            <a:r>
              <a:rPr lang="ru-RU" sz="2400" dirty="0" smtClean="0"/>
              <a:t>2021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2021 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57298"/>
          <a:ext cx="8286807" cy="5143535"/>
        </p:xfrm>
        <a:graphic>
          <a:graphicData uri="http://schemas.openxmlformats.org/drawingml/2006/table">
            <a:tbl>
              <a:tblPr/>
              <a:tblGrid>
                <a:gridCol w="3071833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2021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2021год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плану 2021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4470989,00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4431752,49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39236,51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89267,00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89267,00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12636,56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363,54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120346,00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71346,00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17426318,80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4603870,67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12822448,13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7840,00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2160,00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1228459,00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1126670,99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101788,01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138607,00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126055,00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12552,00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7161,00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52,3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23511986,80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10454931,71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10454931,71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44,5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2021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14282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2357422" y="2143116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2021 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1428418,00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3924777,30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89267,00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295200,00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00562" y="2428868"/>
            <a:ext cx="4286280" cy="2286016"/>
          </a:xfrm>
          <a:prstGeom prst="ellipse">
            <a:avLst/>
          </a:prstGeo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</a:t>
            </a:r>
            <a:r>
              <a:rPr lang="ru-RU" sz="1400" b="1" i="1" smtClean="0">
                <a:solidFill>
                  <a:schemeClr val="accent3">
                    <a:lumMod val="50000"/>
                  </a:schemeClr>
                </a:solidFill>
              </a:rPr>
              <a:t>поступлений 5737662,30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1685</TotalTime>
  <Words>564</Words>
  <Application>Microsoft Office PowerPoint</Application>
  <PresentationFormat>Экран (4:3)</PresentationFormat>
  <Paragraphs>182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2021 год (рублей) </vt:lpstr>
      <vt:lpstr>Основные параметры бюджета  МО «Первоавгустовский сельсовет» Дмитриевского района Курской области за 2021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за 2021 году</vt:lpstr>
      <vt:lpstr>Показатели исполнения расходов бюджета МО «Первоавгустовский сельсовет» Дмитриевского района Курской области за 2021 год (рублей)</vt:lpstr>
      <vt:lpstr>Слайд 7</vt:lpstr>
      <vt:lpstr>Безвозмездные поступления МО «Первоавгустовский сельсовет» Дмитриевского района Курской области в 2021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233</cp:revision>
  <dcterms:modified xsi:type="dcterms:W3CDTF">2022-04-26T07:48:34Z</dcterms:modified>
</cp:coreProperties>
</file>