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A70505"/>
    <a:srgbClr val="49D14F"/>
    <a:srgbClr val="FF00FF"/>
    <a:srgbClr val="660033"/>
    <a:srgbClr val="FF3300"/>
    <a:srgbClr val="0000FF"/>
    <a:srgbClr val="66FFFF"/>
    <a:srgbClr val="00FF00"/>
    <a:srgbClr val="99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74" d="100"/>
          <a:sy n="74" d="100"/>
        </p:scale>
        <p:origin x="-348" y="-90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4278579760863485E-2"/>
          <c:y val="1.7359857311997066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633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Pt>
            <c:idx val="4"/>
            <c:spPr>
              <a:solidFill>
                <a:srgbClr val="FF3300"/>
              </a:solidFill>
            </c:spPr>
          </c:dPt>
          <c:dLbls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236.4</c:v>
                </c:pt>
                <c:pt idx="1">
                  <c:v>11.4</c:v>
                </c:pt>
                <c:pt idx="2">
                  <c:v>105.5</c:v>
                </c:pt>
                <c:pt idx="3">
                  <c:v>1398.6</c:v>
                </c:pt>
                <c:pt idx="4">
                  <c:v>5339.7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7043"/>
          <c:h val="0.96868937861508353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explosion val="18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85%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348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15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20564.7</c:v>
                </c:pt>
                <c:pt idx="1">
                  <c:v>3696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/>
      <dgm:spPr>
        <a:solidFill>
          <a:srgbClr val="002060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 муниципальных программ</a:t>
          </a:r>
          <a:endParaRPr lang="ru-RU" dirty="0">
            <a:solidFill>
              <a:schemeClr val="bg1"/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solidFill>
          <a:srgbClr val="FF3300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dirty="0">
            <a:solidFill>
              <a:schemeClr val="tx1"/>
            </a:solidFill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rtl="0"/>
          <a:r>
            <a:rPr lang="ru-RU" sz="1200" dirty="0" smtClean="0">
              <a:solidFill>
                <a:schemeClr val="tx1"/>
              </a:solidFill>
            </a:rPr>
            <a:t>службы</a:t>
          </a:r>
          <a:endParaRPr lang="ru-RU" sz="1200" dirty="0">
            <a:solidFill>
              <a:schemeClr val="tx1"/>
            </a:solidFill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dirty="0">
            <a:solidFill>
              <a:schemeClr val="tx1"/>
            </a:solidFill>
          </a:endParaRPr>
        </a:p>
      </dgm:t>
    </dgm:pt>
    <dgm:pt modelId="{1237EA2A-4B6B-47F4-8AA9-0A4AF2E53167}" type="parTrans" cxnId="{24CF1A7C-40FD-40D6-B75A-770E2814EF4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solidFill>
          <a:srgbClr val="49D14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dirty="0">
            <a:solidFill>
              <a:schemeClr val="tx1"/>
            </a:solidFill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49D14F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solidFill>
          <a:srgbClr val="FF00F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dirty="0">
            <a:solidFill>
              <a:schemeClr val="tx1"/>
            </a:solidFill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00FF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>
        <a:solidFill>
          <a:srgbClr val="660033"/>
        </a:solidFill>
      </dgm:spPr>
      <dgm:t>
        <a:bodyPr/>
        <a:lstStyle/>
        <a:p>
          <a:pPr rtl="0"/>
          <a:r>
            <a:rPr lang="ru-RU" sz="1100" dirty="0" smtClean="0"/>
            <a:t>Развитие культуры</a:t>
          </a:r>
          <a:endParaRPr lang="ru-RU" sz="1100" dirty="0"/>
        </a:p>
      </dgm:t>
    </dgm:pt>
    <dgm:pt modelId="{31B10C4E-9CB8-414D-B5E7-3969F9093F43}" type="parTrans" cxnId="{10928CE8-2642-4FF2-AF18-16BDDA772F41}">
      <dgm:prSet/>
      <dgm:spPr>
        <a:solidFill>
          <a:srgbClr val="660033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194404" custRadScaleRad="149891" custRadScaleInc="186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RadScaleRad="161861" custRadScaleInc="100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129034" custScaleY="107430" custRadScaleRad="151933" custRadScaleInc="5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176358" custScaleY="81214" custRadScaleRad="116998" custRadScaleInc="-54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23341" custRadScaleRad="183009" custRadScaleInc="154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43645" custRadScaleRad="180129" custRadScaleInc="483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RadScaleRad="185243" custRadScaleInc="-41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8475" custRadScaleInc="-118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3699567" y="2145333"/>
          <a:ext cx="1347646" cy="1347646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bg1"/>
              </a:solidFill>
            </a:rPr>
            <a:t> муниципальных программ</a:t>
          </a:r>
          <a:endParaRPr lang="ru-RU" sz="900" kern="1200" dirty="0">
            <a:solidFill>
              <a:schemeClr val="bg1"/>
            </a:solidFill>
          </a:endParaRPr>
        </a:p>
      </dsp:txBody>
      <dsp:txXfrm>
        <a:off x="3699567" y="2145333"/>
        <a:ext cx="1347646" cy="1347646"/>
      </dsp:txXfrm>
    </dsp:sp>
    <dsp:sp modelId="{3D11E438-E0BB-43EA-B78B-1C4786C85A48}">
      <dsp:nvSpPr>
        <dsp:cNvPr id="0" name=""/>
        <dsp:cNvSpPr/>
      </dsp:nvSpPr>
      <dsp:spPr>
        <a:xfrm rot="19082187">
          <a:off x="5025181" y="1591528"/>
          <a:ext cx="835501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9082187">
        <a:off x="5025181" y="1591528"/>
        <a:ext cx="835501" cy="531679"/>
      </dsp:txXfrm>
    </dsp:sp>
    <dsp:sp modelId="{4E641574-2381-4202-889E-7C899ED02429}">
      <dsp:nvSpPr>
        <dsp:cNvPr id="0" name=""/>
        <dsp:cNvSpPr/>
      </dsp:nvSpPr>
      <dsp:spPr>
        <a:xfrm>
          <a:off x="5357848" y="0"/>
          <a:ext cx="2736018" cy="1407387"/>
        </a:xfrm>
        <a:prstGeom prst="ellipse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5357848" y="0"/>
        <a:ext cx="2736018" cy="1407387"/>
      </dsp:txXfrm>
    </dsp:sp>
    <dsp:sp modelId="{2B9F2A84-A6D5-4F1F-A287-6E95EC31AFB8}">
      <dsp:nvSpPr>
        <dsp:cNvPr id="0" name=""/>
        <dsp:cNvSpPr/>
      </dsp:nvSpPr>
      <dsp:spPr>
        <a:xfrm rot="20830716">
          <a:off x="5454312" y="2184346"/>
          <a:ext cx="1080608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6600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20830716">
        <a:off x="5454312" y="2184346"/>
        <a:ext cx="1080608" cy="531679"/>
      </dsp:txXfrm>
    </dsp:sp>
    <dsp:sp modelId="{D68C2FE8-0985-4349-93B3-6A203C890488}">
      <dsp:nvSpPr>
        <dsp:cNvPr id="0" name=""/>
        <dsp:cNvSpPr/>
      </dsp:nvSpPr>
      <dsp:spPr>
        <a:xfrm>
          <a:off x="7000915" y="1357319"/>
          <a:ext cx="1407387" cy="1407387"/>
        </a:xfrm>
        <a:prstGeom prst="ellipse">
          <a:avLst/>
        </a:prstGeom>
        <a:solidFill>
          <a:srgbClr val="6600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Развитие культуры</a:t>
          </a:r>
          <a:endParaRPr lang="ru-RU" sz="1100" kern="1200" dirty="0"/>
        </a:p>
      </dsp:txBody>
      <dsp:txXfrm>
        <a:off x="7000915" y="1357319"/>
        <a:ext cx="1407387" cy="1407387"/>
      </dsp:txXfrm>
    </dsp:sp>
    <dsp:sp modelId="{8F4CD88E-EC24-49AF-9518-B95A4E0238D0}">
      <dsp:nvSpPr>
        <dsp:cNvPr id="0" name=""/>
        <dsp:cNvSpPr/>
      </dsp:nvSpPr>
      <dsp:spPr>
        <a:xfrm rot="860498">
          <a:off x="5361635" y="2916900"/>
          <a:ext cx="867666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860498">
        <a:off x="5361635" y="2916900"/>
        <a:ext cx="867666" cy="531679"/>
      </dsp:txXfrm>
    </dsp:sp>
    <dsp:sp modelId="{1CC5EB73-BE0F-496E-A7E5-A6926ADBB25F}">
      <dsp:nvSpPr>
        <dsp:cNvPr id="0" name=""/>
        <dsp:cNvSpPr/>
      </dsp:nvSpPr>
      <dsp:spPr>
        <a:xfrm>
          <a:off x="6572299" y="2857524"/>
          <a:ext cx="1816008" cy="1511956"/>
        </a:xfrm>
        <a:prstGeom prst="ellipse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572299" y="2857524"/>
        <a:ext cx="1816008" cy="1511956"/>
      </dsp:txXfrm>
    </dsp:sp>
    <dsp:sp modelId="{93E0B221-82FB-4241-9408-FD2118B9731E}">
      <dsp:nvSpPr>
        <dsp:cNvPr id="0" name=""/>
        <dsp:cNvSpPr/>
      </dsp:nvSpPr>
      <dsp:spPr>
        <a:xfrm rot="3008726">
          <a:off x="4855629" y="3480435"/>
          <a:ext cx="583411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49D14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3008726">
        <a:off x="4855629" y="3480435"/>
        <a:ext cx="583411" cy="531679"/>
      </dsp:txXfrm>
    </dsp:sp>
    <dsp:sp modelId="{01EB981D-B48E-4A72-B258-ED207A1AC52F}">
      <dsp:nvSpPr>
        <dsp:cNvPr id="0" name=""/>
        <dsp:cNvSpPr/>
      </dsp:nvSpPr>
      <dsp:spPr>
        <a:xfrm>
          <a:off x="4714913" y="4143410"/>
          <a:ext cx="2482041" cy="1142996"/>
        </a:xfrm>
        <a:prstGeom prst="ellipse">
          <a:avLst/>
        </a:prstGeom>
        <a:solidFill>
          <a:srgbClr val="49D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4714913" y="4143410"/>
        <a:ext cx="2482041" cy="1142996"/>
      </dsp:txXfrm>
    </dsp:sp>
    <dsp:sp modelId="{20A958FD-4DC2-44E2-B284-DA9C8A40D260}">
      <dsp:nvSpPr>
        <dsp:cNvPr id="0" name=""/>
        <dsp:cNvSpPr/>
      </dsp:nvSpPr>
      <dsp:spPr>
        <a:xfrm rot="9328548">
          <a:off x="2102221" y="3305649"/>
          <a:ext cx="1244341" cy="5316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9328548">
        <a:off x="2102221" y="3305649"/>
        <a:ext cx="1244341" cy="531679"/>
      </dsp:txXfrm>
    </dsp:sp>
    <dsp:sp modelId="{CD872B7B-5351-4756-BBC9-E585057D1726}">
      <dsp:nvSpPr>
        <dsp:cNvPr id="0" name=""/>
        <dsp:cNvSpPr/>
      </dsp:nvSpPr>
      <dsp:spPr>
        <a:xfrm>
          <a:off x="0" y="3714775"/>
          <a:ext cx="1735886" cy="1407387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0" y="3714775"/>
        <a:ext cx="1735886" cy="1407387"/>
      </dsp:txXfrm>
    </dsp:sp>
    <dsp:sp modelId="{DAE7843E-9D3A-4514-87F5-6867A275FF05}">
      <dsp:nvSpPr>
        <dsp:cNvPr id="0" name=""/>
        <dsp:cNvSpPr/>
      </dsp:nvSpPr>
      <dsp:spPr>
        <a:xfrm rot="10771706">
          <a:off x="2441061" y="2565560"/>
          <a:ext cx="889380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0771706">
        <a:off x="2441061" y="2565560"/>
        <a:ext cx="889380" cy="531679"/>
      </dsp:txXfrm>
    </dsp:sp>
    <dsp:sp modelId="{321BA744-F3C4-41F7-9683-8BD5BEE8A8C3}">
      <dsp:nvSpPr>
        <dsp:cNvPr id="0" name=""/>
        <dsp:cNvSpPr/>
      </dsp:nvSpPr>
      <dsp:spPr>
        <a:xfrm>
          <a:off x="0" y="2143138"/>
          <a:ext cx="2021642" cy="1407387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службы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0" y="2143138"/>
        <a:ext cx="2021642" cy="1407387"/>
      </dsp:txXfrm>
    </dsp:sp>
    <dsp:sp modelId="{65BD8176-6FE6-42F5-B340-C216094EA847}">
      <dsp:nvSpPr>
        <dsp:cNvPr id="0" name=""/>
        <dsp:cNvSpPr/>
      </dsp:nvSpPr>
      <dsp:spPr>
        <a:xfrm rot="12474139">
          <a:off x="2021380" y="1663227"/>
          <a:ext cx="1342175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 rot="12474139">
        <a:off x="2021380" y="1663227"/>
        <a:ext cx="1342175" cy="531679"/>
      </dsp:txXfrm>
    </dsp:sp>
    <dsp:sp modelId="{662B5C49-BB0E-464C-B8FC-2D2CA3B8956E}">
      <dsp:nvSpPr>
        <dsp:cNvPr id="0" name=""/>
        <dsp:cNvSpPr/>
      </dsp:nvSpPr>
      <dsp:spPr>
        <a:xfrm>
          <a:off x="214314" y="285752"/>
          <a:ext cx="1407387" cy="1407387"/>
        </a:xfrm>
        <a:prstGeom prst="ellipse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14314" y="285752"/>
        <a:ext cx="1407387" cy="140738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042276" y="1554884"/>
        <a:ext cx="2626027" cy="2499505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60366">
        <a:off x="4329701" y="1207046"/>
        <a:ext cx="98222" cy="516288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688110" y="3215"/>
        <a:ext cx="1408753" cy="1366646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8769081">
        <a:off x="5229958" y="1575222"/>
        <a:ext cx="50611" cy="516288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069801" y="612741"/>
        <a:ext cx="1366646" cy="1366646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436472">
        <a:off x="5590812" y="2412740"/>
        <a:ext cx="49222" cy="516288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564044" y="1920485"/>
        <a:ext cx="1366646" cy="1366646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913411">
        <a:off x="5467814" y="3253877"/>
        <a:ext cx="48739" cy="516288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429255" y="3214712"/>
        <a:ext cx="1366646" cy="1366646"/>
      </dsp:txXfrm>
    </dsp:sp>
    <dsp:sp modelId="{FA950D33-9BD9-4D37-A533-789F5554AFB5}">
      <dsp:nvSpPr>
        <dsp:cNvPr id="0" name=""/>
        <dsp:cNvSpPr/>
      </dsp:nvSpPr>
      <dsp:spPr>
        <a:xfrm rot="15833809">
          <a:off x="4428873" y="3699395"/>
          <a:ext cx="9938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5833809">
        <a:off x="4428873" y="3699395"/>
        <a:ext cx="99381" cy="516288"/>
      </dsp:txXfrm>
    </dsp:sp>
    <dsp:sp modelId="{EB1C3899-7B42-47CD-912B-DD035472498D}">
      <dsp:nvSpPr>
        <dsp:cNvPr id="0" name=""/>
        <dsp:cNvSpPr/>
      </dsp:nvSpPr>
      <dsp:spPr>
        <a:xfrm>
          <a:off x="3857624" y="3857644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857624" y="3857644"/>
        <a:ext cx="1366646" cy="1366646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1709519">
        <a:off x="3011530" y="2190365"/>
        <a:ext cx="58489" cy="516288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643047" y="1571641"/>
        <a:ext cx="1366646" cy="1366646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3119782">
        <a:off x="3572250" y="1549839"/>
        <a:ext cx="8533" cy="516288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477569" y="592754"/>
        <a:ext cx="1366646" cy="136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18.12.2020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1.jpeg"/><Relationship Id="rId1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716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black">
          <a:xfrm>
            <a:off x="428596" y="2357430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В соответствии с решением Собрания депутатов Первоавгустовского сельсовета Дмитриевского района Курской области</a:t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от 18 декабря 2020 года </a:t>
            </a:r>
            <a:r>
              <a:rPr lang="ru-RU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№ </a:t>
            </a:r>
            <a:r>
              <a:rPr lang="ru-RU" sz="3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27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«О бюджете муниципального образования «Первоавгустовский сельсовет» Дмитриевского района Курской области на 2021 год и на плановый период 2022 и 2023 годов»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87043,3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82046,7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84508,1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87043,3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111,1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108,3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71500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2021-2023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7745078"/>
              </p:ext>
            </p:extLst>
          </p:nvPr>
        </p:nvGraphicFramePr>
        <p:xfrm>
          <a:off x="193674" y="2437658"/>
          <a:ext cx="8878920" cy="426459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2022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2022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24260,7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8251,1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8169,6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7091,6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7103,2</a:t>
                      </a: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7114,3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24260,7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8251,1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8169,6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17169,2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1147,9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1055,3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1059,7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1057,7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961,6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16020,2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00100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2021-2023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2021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2022 и 2023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72560" cy="421083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46231"/>
                <a:gridCol w="1130256"/>
                <a:gridCol w="1155760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2021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2022г.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2023г.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7091,6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7103,2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7114,3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236,4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247,5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12,5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1398,6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1398,6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1398,6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5339,7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5339,7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5339,7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17169,1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1147,9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1055,3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24260,7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8251,1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8169,6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2021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2022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2023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2021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24260,7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8251,1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8169,6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21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24260,7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1431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8251,1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8169,6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 на 2021 год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500034" y="1142984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2643174" y="5429264"/>
            <a:ext cx="1928826" cy="1143008"/>
          </a:xfrm>
          <a:prstGeom prst="ellipse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42900" algn="just"/>
            <a:r>
              <a:rPr lang="ru-RU" sz="1100" dirty="0" smtClean="0">
                <a:solidFill>
                  <a:schemeClr val="tx1"/>
                </a:solidFill>
              </a:rPr>
              <a:t>Формирование  современной городской среды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3" name="Стрелка вверх 12"/>
          <p:cNvSpPr/>
          <p:nvPr/>
        </p:nvSpPr>
        <p:spPr>
          <a:xfrm>
            <a:off x="4549140" y="3393281"/>
            <a:ext cx="45719" cy="714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571736" y="857232"/>
            <a:ext cx="2786082" cy="150019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Муниципальная программа администрации Первоавгустовского сельсовета Дмитриевского района Курской области по переселению граждан из аварийного  жилищного фонда  на 2019-2025 (1 сентября) годы</a:t>
            </a:r>
            <a:endParaRPr lang="ru-RU" sz="900" dirty="0"/>
          </a:p>
        </p:txBody>
      </p:sp>
      <p:sp>
        <p:nvSpPr>
          <p:cNvPr id="15" name="Стрелка вниз 14"/>
          <p:cNvSpPr/>
          <p:nvPr/>
        </p:nvSpPr>
        <p:spPr>
          <a:xfrm rot="1309978">
            <a:off x="4093613" y="4555598"/>
            <a:ext cx="484632" cy="978408"/>
          </a:xfrm>
          <a:prstGeom prst="downArrow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9686369">
            <a:off x="4149722" y="2336679"/>
            <a:ext cx="484632" cy="1016824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 на 2021 год 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170,3тыс</a:t>
            </a:r>
            <a:r>
              <a:rPr lang="ru-RU" sz="1000" b="1" dirty="0"/>
              <a:t>. 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2021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10,0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15,0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928794" y="6143644"/>
            <a:ext cx="200026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1644,5 тыс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13,0тыс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23,6 </a:t>
            </a:r>
            <a:r>
              <a:rPr lang="ru-RU" sz="1000" b="1" dirty="0"/>
              <a:t>тыс.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89,3 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3657,5тыс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24260,7,0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18637,5 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и 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4F4F4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3194</TotalTime>
  <Pages>0</Pages>
  <Words>2096</Words>
  <Characters>0</Characters>
  <Application>Microsoft Office PowerPoint</Application>
  <DocSecurity>0</DocSecurity>
  <PresentationFormat>Экран (4:3)</PresentationFormat>
  <Lines>0</Lines>
  <Paragraphs>391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2021-2023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2021-2023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2021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 на 2021 год 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906</cp:revision>
  <cp:lastPrinted>2014-12-18T07:16:52Z</cp:lastPrinted>
  <dcterms:created xsi:type="dcterms:W3CDTF">2013-11-12T07:49:12Z</dcterms:created>
  <dcterms:modified xsi:type="dcterms:W3CDTF">2020-12-18T06:19:55Z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