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FF00"/>
    <a:srgbClr val="FF00FF"/>
    <a:srgbClr val="0000FF"/>
    <a:srgbClr val="66FFFF"/>
    <a:srgbClr val="FFFF00"/>
    <a:srgbClr val="99CCFF"/>
    <a:srgbClr val="CF1305"/>
    <a:srgbClr val="660033"/>
    <a:srgbClr val="696CE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74" d="100"/>
          <a:sy n="74" d="100"/>
        </p:scale>
        <p:origin x="-348" y="-90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1.4278579760863433E-2"/>
          <c:y val="1.7359857311996994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503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spPr>
              <a:solidFill>
                <a:srgbClr val="66FFFF"/>
              </a:solidFill>
            </c:spPr>
          </c:dPt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00FF"/>
              </a:solidFill>
            </c:spPr>
          </c:dPt>
          <c:dPt>
            <c:idx val="3"/>
            <c:spPr>
              <a:solidFill>
                <a:srgbClr val="00FF00"/>
              </a:solidFill>
            </c:spPr>
          </c:dPt>
          <c:dPt>
            <c:idx val="4"/>
            <c:spPr>
              <a:solidFill>
                <a:srgbClr val="FF3300"/>
              </a:solidFill>
            </c:spPr>
          </c:dPt>
          <c:dLbls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6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  <c:pt idx="5">
                  <c:v>Прочие неналоговые доходы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211.6</c:v>
                </c:pt>
                <c:pt idx="1">
                  <c:v>17</c:v>
                </c:pt>
                <c:pt idx="2">
                  <c:v>87.6</c:v>
                </c:pt>
                <c:pt idx="3">
                  <c:v>744.6</c:v>
                </c:pt>
                <c:pt idx="4">
                  <c:v>2583.6</c:v>
                </c:pt>
                <c:pt idx="5">
                  <c:v>3.6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686"/>
          <c:h val="0.96868937861508131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50"/>
            </a:solidFill>
          </c:spPr>
          <c:dPt>
            <c:idx val="0"/>
            <c:explosion val="18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43%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8109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</a:t>
                    </a:r>
                    <a:r>
                      <a:rPr lang="ru-RU" dirty="0" smtClean="0"/>
                      <a:t>57%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2280.4</c:v>
                </c:pt>
                <c:pt idx="1">
                  <c:v>2991.6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EEACEC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</a:t>
          </a:r>
          <a:endParaRPr lang="ru-RU" sz="1400" b="1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gradFill rotWithShape="0">
          <a:gsLst>
            <a:gs pos="0">
              <a:srgbClr val="C0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gradFill rotWithShape="0">
          <a:gsLst>
            <a:gs pos="0">
              <a:srgbClr val="000082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</a:t>
          </a:r>
          <a:r>
            <a:rPr lang="ru-RU" sz="1400" b="1" i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безопасности людей на водных объектах</a:t>
          </a:r>
          <a:endParaRPr lang="ru-RU" sz="1400" b="1" i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206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gradFill rotWithShape="0">
          <a:gsLst>
            <a:gs pos="0">
              <a:srgbClr val="FFFF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>
        <a:gradFill rotWithShape="0">
          <a:gsLst>
            <a:gs pos="0">
              <a:srgbClr val="0033CC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</a:gradFill>
      </dgm:spPr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B10C4E-9CB8-414D-B5E7-3969F9093F43}" type="parTrans" cxnId="{10928CE8-2642-4FF2-AF18-16BDDA772F41}">
      <dgm:prSet/>
      <dgm:spPr>
        <a:solidFill>
          <a:srgbClr val="0033CC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83960" custRadScaleRad="145174" custRadScaleInc="454899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Ang="165000" custScaleX="180620" custScaleY="40125" custRadScaleRad="159904" custRadScaleInc="30267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84656" custRadScaleRad="97163" custRadScaleInc="363675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Ang="0" custFlipHor="1" custScaleX="184076" custScaleY="81767" custRadScaleRad="143745" custRadScaleInc="423406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Ang="210752" custScaleX="159184" custScaleY="59045" custRadScaleRad="154138" custRadScaleInc="313502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68142" custScaleY="70836" custRadScaleRad="141234" custRadScaleInc="-678346">
        <dgm:presLayoutVars>
          <dgm:bulletEnabled val="1"/>
        </dgm:presLayoutVars>
      </dgm:prSet>
      <dgm:spPr>
        <a:prstGeom prst="flowChartProcess">
          <a:avLst/>
        </a:prstGeom>
      </dgm:spPr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Ang="766094" custScaleX="170216" custScaleY="60115" custRadScaleRad="173211" custRadScaleInc="12786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91568" custRadScaleInc="-1608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57928" y="381785"/>
        <a:ext cx="2516715" cy="892208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56141" y="1682629"/>
        <a:ext cx="1405052" cy="892208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33959" y="1656487"/>
        <a:ext cx="1651146" cy="892208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36807" y="1682629"/>
        <a:ext cx="1405052" cy="892208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54093" y="1682629"/>
        <a:ext cx="1405052" cy="892208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71379" y="1682629"/>
        <a:ext cx="1405052" cy="8922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2525381" y="2047316"/>
          <a:ext cx="2684185" cy="989898"/>
        </a:xfrm>
        <a:prstGeom prst="ellipse">
          <a:avLst/>
        </a:prstGeom>
        <a:solidFill>
          <a:srgbClr val="00B050"/>
        </a:solidFill>
        <a:ln w="9525" cap="flat" cmpd="sng" algn="ctr">
          <a:solidFill>
            <a:srgbClr val="7E5A0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</a:rPr>
            <a:t> муниципальных программ</a:t>
          </a:r>
          <a:endParaRPr lang="ru-RU" sz="14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525381" y="2047316"/>
        <a:ext cx="2684185" cy="989898"/>
      </dsp:txXfrm>
    </dsp:sp>
    <dsp:sp modelId="{3D11E438-E0BB-43EA-B78B-1C4786C85A48}">
      <dsp:nvSpPr>
        <dsp:cNvPr id="0" name=""/>
        <dsp:cNvSpPr/>
      </dsp:nvSpPr>
      <dsp:spPr>
        <a:xfrm rot="1739304">
          <a:off x="4866014" y="2969256"/>
          <a:ext cx="1467191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EEACE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739304">
        <a:off x="4866014" y="2969256"/>
        <a:ext cx="1467191" cy="531679"/>
      </dsp:txXfrm>
    </dsp:sp>
    <dsp:sp modelId="{4E641574-2381-4202-889E-7C899ED02429}">
      <dsp:nvSpPr>
        <dsp:cNvPr id="0" name=""/>
        <dsp:cNvSpPr/>
      </dsp:nvSpPr>
      <dsp:spPr>
        <a:xfrm>
          <a:off x="5421588" y="3625925"/>
          <a:ext cx="2936346" cy="1181642"/>
        </a:xfrm>
        <a:prstGeom prst="flowChartProcess">
          <a:avLst/>
        </a:prstGeom>
        <a:gradFill rotWithShape="0">
          <a:gsLst>
            <a:gs pos="0">
              <a:schemeClr val="accent3">
                <a:lumMod val="60000"/>
                <a:lumOff val="40000"/>
              </a:schemeClr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421588" y="3625925"/>
        <a:ext cx="2936346" cy="1181642"/>
      </dsp:txXfrm>
    </dsp:sp>
    <dsp:sp modelId="{2B9F2A84-A6D5-4F1F-A287-6E95EC31AFB8}">
      <dsp:nvSpPr>
        <dsp:cNvPr id="0" name=""/>
        <dsp:cNvSpPr/>
      </dsp:nvSpPr>
      <dsp:spPr>
        <a:xfrm rot="20139966">
          <a:off x="4980670" y="1429271"/>
          <a:ext cx="1036707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0033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20139966">
        <a:off x="4980670" y="1429271"/>
        <a:ext cx="1036707" cy="531679"/>
      </dsp:txXfrm>
    </dsp:sp>
    <dsp:sp modelId="{D68C2FE8-0985-4349-93B3-6A203C890488}">
      <dsp:nvSpPr>
        <dsp:cNvPr id="0" name=""/>
        <dsp:cNvSpPr/>
      </dsp:nvSpPr>
      <dsp:spPr>
        <a:xfrm rot="165000">
          <a:off x="5787325" y="816905"/>
          <a:ext cx="2542024" cy="564714"/>
        </a:xfrm>
        <a:prstGeom prst="flowChartProcess">
          <a:avLst/>
        </a:prstGeom>
        <a:gradFill rotWithShape="0">
          <a:gsLst>
            <a:gs pos="0">
              <a:srgbClr val="0033CC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165000">
        <a:off x="5787325" y="816905"/>
        <a:ext cx="2542024" cy="564714"/>
      </dsp:txXfrm>
    </dsp:sp>
    <dsp:sp modelId="{8F4CD88E-EC24-49AF-9518-B95A4E0238D0}">
      <dsp:nvSpPr>
        <dsp:cNvPr id="0" name=""/>
        <dsp:cNvSpPr/>
      </dsp:nvSpPr>
      <dsp:spPr>
        <a:xfrm rot="5835234">
          <a:off x="3358136" y="3436144"/>
          <a:ext cx="621299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5835234">
        <a:off x="3358136" y="3436144"/>
        <a:ext cx="621299" cy="531679"/>
      </dsp:txXfrm>
    </dsp:sp>
    <dsp:sp modelId="{1CC5EB73-BE0F-496E-A7E5-A6926ADBB25F}">
      <dsp:nvSpPr>
        <dsp:cNvPr id="0" name=""/>
        <dsp:cNvSpPr/>
      </dsp:nvSpPr>
      <dsp:spPr>
        <a:xfrm>
          <a:off x="2071463" y="4198800"/>
          <a:ext cx="3018664" cy="1191438"/>
        </a:xfrm>
        <a:prstGeom prst="flowChartProcess">
          <a:avLst/>
        </a:prstGeom>
        <a:gradFill rotWithShape="0">
          <a:gsLst>
            <a:gs pos="0">
              <a:srgbClr val="FFFF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71463" y="4198800"/>
        <a:ext cx="3018664" cy="1191438"/>
      </dsp:txXfrm>
    </dsp:sp>
    <dsp:sp modelId="{93E0B221-82FB-4241-9408-FD2118B9731E}">
      <dsp:nvSpPr>
        <dsp:cNvPr id="0" name=""/>
        <dsp:cNvSpPr/>
      </dsp:nvSpPr>
      <dsp:spPr>
        <a:xfrm rot="9954261">
          <a:off x="2503996" y="2595803"/>
          <a:ext cx="183144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9954261">
        <a:off x="2503996" y="2595803"/>
        <a:ext cx="183144" cy="531679"/>
      </dsp:txXfrm>
    </dsp:sp>
    <dsp:sp modelId="{01EB981D-B48E-4A72-B258-ED207A1AC52F}">
      <dsp:nvSpPr>
        <dsp:cNvPr id="0" name=""/>
        <dsp:cNvSpPr/>
      </dsp:nvSpPr>
      <dsp:spPr>
        <a:xfrm flipH="1">
          <a:off x="0" y="2612745"/>
          <a:ext cx="2590663" cy="1150778"/>
        </a:xfrm>
        <a:prstGeom prst="flowChartProcess">
          <a:avLst/>
        </a:prstGeom>
        <a:gradFill rotWithShape="0">
          <a:gsLst>
            <a:gs pos="0">
              <a:srgbClr val="000082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</a:t>
          </a:r>
          <a:r>
            <a:rPr lang="ru-RU" sz="1400" b="1" i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безопасности людей на водных объектах</a:t>
          </a:r>
          <a:endParaRPr lang="ru-RU" sz="1400" b="1" i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flipH="1">
        <a:off x="0" y="2612745"/>
        <a:ext cx="2590663" cy="1150778"/>
      </dsp:txXfrm>
    </dsp:sp>
    <dsp:sp modelId="{20A958FD-4DC2-44E2-B284-DA9C8A40D260}">
      <dsp:nvSpPr>
        <dsp:cNvPr id="0" name=""/>
        <dsp:cNvSpPr/>
      </dsp:nvSpPr>
      <dsp:spPr>
        <a:xfrm rot="11567603">
          <a:off x="2210595" y="2028301"/>
          <a:ext cx="367766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1567603">
        <a:off x="2210595" y="2028301"/>
        <a:ext cx="367766" cy="531679"/>
      </dsp:txXfrm>
    </dsp:sp>
    <dsp:sp modelId="{CD872B7B-5351-4756-BBC9-E585057D1726}">
      <dsp:nvSpPr>
        <dsp:cNvPr id="0" name=""/>
        <dsp:cNvSpPr/>
      </dsp:nvSpPr>
      <dsp:spPr>
        <a:xfrm rot="210752">
          <a:off x="-27560" y="1496672"/>
          <a:ext cx="2240336" cy="830992"/>
        </a:xfrm>
        <a:prstGeom prst="flowChartProcess">
          <a:avLst/>
        </a:prstGeom>
        <a:gradFill rotWithShape="0">
          <a:gsLst>
            <a:gs pos="0">
              <a:srgbClr val="C0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210752">
        <a:off x="-27560" y="1496672"/>
        <a:ext cx="2240336" cy="830992"/>
      </dsp:txXfrm>
    </dsp:sp>
    <dsp:sp modelId="{DAE7843E-9D3A-4514-87F5-6867A275FF05}">
      <dsp:nvSpPr>
        <dsp:cNvPr id="0" name=""/>
        <dsp:cNvSpPr/>
      </dsp:nvSpPr>
      <dsp:spPr>
        <a:xfrm rot="21500964">
          <a:off x="5468217" y="2253741"/>
          <a:ext cx="387018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21500964">
        <a:off x="5468217" y="2253741"/>
        <a:ext cx="387018" cy="531679"/>
      </dsp:txXfrm>
    </dsp:sp>
    <dsp:sp modelId="{321BA744-F3C4-41F7-9683-8BD5BEE8A8C3}">
      <dsp:nvSpPr>
        <dsp:cNvPr id="0" name=""/>
        <dsp:cNvSpPr/>
      </dsp:nvSpPr>
      <dsp:spPr>
        <a:xfrm>
          <a:off x="5932650" y="1950190"/>
          <a:ext cx="2366410" cy="996937"/>
        </a:xfrm>
        <a:prstGeom prst="flowChartProcess">
          <a:avLst/>
        </a:prstGeom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</a:t>
          </a:r>
          <a:endParaRPr lang="ru-RU" sz="1400" b="1" kern="1200" dirty="0" smtClean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службы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32650" y="1950190"/>
        <a:ext cx="2366410" cy="996937"/>
      </dsp:txXfrm>
    </dsp:sp>
    <dsp:sp modelId="{65BD8176-6FE6-42F5-B340-C216094EA847}">
      <dsp:nvSpPr>
        <dsp:cNvPr id="0" name=""/>
        <dsp:cNvSpPr/>
      </dsp:nvSpPr>
      <dsp:spPr>
        <a:xfrm rot="13049330">
          <a:off x="2269248" y="1276018"/>
          <a:ext cx="901025" cy="531679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3049330">
        <a:off x="2269248" y="1276018"/>
        <a:ext cx="901025" cy="531679"/>
      </dsp:txXfrm>
    </dsp:sp>
    <dsp:sp modelId="{662B5C49-BB0E-464C-B8FC-2D2CA3B8956E}">
      <dsp:nvSpPr>
        <dsp:cNvPr id="0" name=""/>
        <dsp:cNvSpPr/>
      </dsp:nvSpPr>
      <dsp:spPr>
        <a:xfrm rot="766094">
          <a:off x="238207" y="254262"/>
          <a:ext cx="2395599" cy="846051"/>
        </a:xfrm>
        <a:prstGeom prst="flowChartAlternateProcess">
          <a:avLst/>
        </a:prstGeom>
        <a:gradFill rotWithShape="0">
          <a:gsLst>
            <a:gs pos="0">
              <a:srgbClr val="FF0000"/>
            </a:gs>
            <a:gs pos="33000">
              <a:schemeClr val="accent1">
                <a:hueOff val="0"/>
                <a:satOff val="0"/>
                <a:lumOff val="0"/>
                <a:alphaOff val="0"/>
                <a:tint val="86500"/>
              </a:schemeClr>
            </a:gs>
            <a:gs pos="4675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53000">
              <a:schemeClr val="accent1">
                <a:hueOff val="0"/>
                <a:satOff val="0"/>
                <a:lumOff val="0"/>
                <a:alphaOff val="0"/>
                <a:tint val="71000"/>
                <a:satMod val="112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766094">
        <a:off x="238207" y="254262"/>
        <a:ext cx="2395599" cy="84605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042276" y="1554884"/>
        <a:ext cx="2626027" cy="2499505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60366">
        <a:off x="4329701" y="1207046"/>
        <a:ext cx="98222" cy="516288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688110" y="3215"/>
        <a:ext cx="1408753" cy="1366646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8769081">
        <a:off x="5229958" y="1575222"/>
        <a:ext cx="50611" cy="516288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069801" y="612741"/>
        <a:ext cx="1366646" cy="1366646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436472">
        <a:off x="5590812" y="2412740"/>
        <a:ext cx="49222" cy="516288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564044" y="1920485"/>
        <a:ext cx="1366646" cy="1366646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913411">
        <a:off x="5467814" y="3253877"/>
        <a:ext cx="48739" cy="516288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429255" y="3214712"/>
        <a:ext cx="1366646" cy="1366646"/>
      </dsp:txXfrm>
    </dsp:sp>
    <dsp:sp modelId="{FA950D33-9BD9-4D37-A533-789F5554AFB5}">
      <dsp:nvSpPr>
        <dsp:cNvPr id="0" name=""/>
        <dsp:cNvSpPr/>
      </dsp:nvSpPr>
      <dsp:spPr>
        <a:xfrm rot="15158321">
          <a:off x="4680971" y="3689188"/>
          <a:ext cx="63140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5158321">
        <a:off x="4680971" y="3689188"/>
        <a:ext cx="63140" cy="516288"/>
      </dsp:txXfrm>
    </dsp:sp>
    <dsp:sp modelId="{EB1C3899-7B42-47CD-912B-DD035472498D}">
      <dsp:nvSpPr>
        <dsp:cNvPr id="0" name=""/>
        <dsp:cNvSpPr/>
      </dsp:nvSpPr>
      <dsp:spPr>
        <a:xfrm>
          <a:off x="4214811" y="3857643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4214811" y="3857643"/>
        <a:ext cx="1366646" cy="1366646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1709519">
        <a:off x="3011530" y="2190365"/>
        <a:ext cx="58489" cy="516288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643047" y="1571641"/>
        <a:ext cx="1366646" cy="1366646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3119782">
        <a:off x="3572250" y="1549839"/>
        <a:ext cx="8533" cy="516288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477569" y="592754"/>
        <a:ext cx="1366646" cy="136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png"/><Relationship Id="rId9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13" Type="http://schemas.openxmlformats.org/officeDocument/2006/relationships/image" Target="../media/image52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12" Type="http://schemas.openxmlformats.org/officeDocument/2006/relationships/image" Target="../media/image51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11" Type="http://schemas.openxmlformats.org/officeDocument/2006/relationships/image" Target="../media/image50.jpeg"/><Relationship Id="rId5" Type="http://schemas.openxmlformats.org/officeDocument/2006/relationships/image" Target="../media/image44.pn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png"/><Relationship Id="rId10" Type="http://schemas.openxmlformats.org/officeDocument/2006/relationships/image" Target="../media/image64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2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5.jpeg"/><Relationship Id="rId10" Type="http://schemas.openxmlformats.org/officeDocument/2006/relationships/image" Target="../media/image71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0.jpeg"/><Relationship Id="rId1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795984"/>
          </a:xfrm>
          <a:solidFill>
            <a:srgbClr val="0033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ПРОЕКТ БЮДЖЕТА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ДЛЯ ГРАЖДАН МУНИЦИПАЛЬНОГО ОБРАЗОВАНИЯ «ПЕРВОАВГУСТОВСКИЙ СЕЛЬСОВЕТ» </a:t>
            </a:r>
            <a:b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ДМИТРИЕВСКОГО РАЙОНА КУРСКОЙ ОБЛАСТИ НА 2020 ГОД И ПЛАНОВЫЙ ПЕРИОД 2021-2022 ГОДОВ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2021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51866,0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79326,2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87911,5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96806,2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111,1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571500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2020-2022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193674" y="2437658"/>
          <a:ext cx="8878920" cy="426459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2022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2021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5272,0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4707,2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4724,4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3648,0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3655,9</a:t>
                      </a: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3671,2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5272,0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4707,2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4724,4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1624,0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1051,30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1053,2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1212,9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970,3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970,3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330,3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81,0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57188"/>
            <a:ext cx="800100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2020-2022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2020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2021 и 2022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454209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2020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2021г.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2022г.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3648,0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3655,9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3671,2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226,0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240,8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87,6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744,6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744,6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744,6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2583,6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2583,6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2583,6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Прочие неналоговые доходы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3,6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1624,0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1051,3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1053,2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5272,0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4707,2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4724,40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2020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2021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2022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2020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5272,0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4707,2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4724,4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22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21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5272,0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85752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4707,2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4724,4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500034" y="1214422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3428992" y="1142984"/>
            <a:ext cx="3357586" cy="100013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+mj-lt"/>
              <a:buAutoNum type="arabicPeriod"/>
            </a:pPr>
            <a:r>
              <a:rPr lang="ru-RU" dirty="0" smtClean="0"/>
              <a:t>Формирование современной городской среды</a:t>
            </a:r>
            <a:endParaRPr lang="ru-RU" dirty="0"/>
          </a:p>
        </p:txBody>
      </p:sp>
      <p:sp>
        <p:nvSpPr>
          <p:cNvPr id="12" name="Стрелка вверх 11"/>
          <p:cNvSpPr/>
          <p:nvPr/>
        </p:nvSpPr>
        <p:spPr>
          <a:xfrm>
            <a:off x="4714876" y="2357430"/>
            <a:ext cx="500066" cy="857256"/>
          </a:xfrm>
          <a:prstGeom prst="up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трелка вверх 12"/>
          <p:cNvSpPr/>
          <p:nvPr/>
        </p:nvSpPr>
        <p:spPr>
          <a:xfrm>
            <a:off x="4549140" y="3393281"/>
            <a:ext cx="45719" cy="714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300,00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2018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</a:t>
            </a:r>
            <a:r>
              <a:rPr lang="ru-RU" sz="1000" b="1" dirty="0" smtClean="0">
                <a:cs typeface="Times New Roman" pitchFamily="18" charset="0"/>
              </a:rPr>
              <a:t>15,0 </a:t>
            </a:r>
            <a:r>
              <a:rPr lang="ru-RU" sz="1000" b="1" dirty="0" smtClean="0">
                <a:cs typeface="Times New Roman" pitchFamily="18" charset="0"/>
              </a:rPr>
              <a:t>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15,0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1529,8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7,0тыс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23</a:t>
            </a:r>
            <a:r>
              <a:rPr lang="ru-RU" sz="1000" b="1" dirty="0" smtClean="0"/>
              <a:t>,6 </a:t>
            </a:r>
            <a:r>
              <a:rPr lang="ru-RU" sz="1000" b="1" dirty="0"/>
              <a:t>тыс.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86314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80,8</a:t>
            </a:r>
            <a:r>
              <a:rPr lang="ru-RU" sz="1000" b="1" dirty="0" smtClean="0"/>
              <a:t> 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2599,8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5272,0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701,0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и 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4F4F4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3108</TotalTime>
  <Pages>0</Pages>
  <Words>2065</Words>
  <Characters>0</Characters>
  <Application>Microsoft Office PowerPoint</Application>
  <DocSecurity>0</DocSecurity>
  <PresentationFormat>Экран (4:3)</PresentationFormat>
  <Lines>0</Lines>
  <Paragraphs>397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   ПРОЕКТ БЮДЖЕТА      ДЛЯ ГРАЖДАН МУНИЦИПАЛЬНОГО ОБРАЗОВАНИЯ «ПЕРВОАВГУСТОВСКИЙ СЕЛЬСОВЕТ»  ДМИТРИЕВСКОГО РАЙОНА КУРСКОЙ ОБЛАСТИ НА 2020 ГОД И ПЛАНОВЫЙ ПЕРИОД 2021-2022 ГОДОВ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2020-2022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2020-2022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2020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891</cp:revision>
  <cp:lastPrinted>2014-12-18T07:16:52Z</cp:lastPrinted>
  <dcterms:created xsi:type="dcterms:W3CDTF">2013-11-12T07:49:12Z</dcterms:created>
  <dcterms:modified xsi:type="dcterms:W3CDTF">2019-11-29T07:14:51Z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