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33" autoAdjust="0"/>
    <p:restoredTop sz="86420" autoAdjust="0"/>
  </p:normalViewPr>
  <p:slideViewPr>
    <p:cSldViewPr>
      <p:cViewPr>
        <p:scale>
          <a:sx n="68" d="100"/>
          <a:sy n="68" d="100"/>
        </p:scale>
        <p:origin x="-13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5.xml"/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6720260242721531E-3"/>
          <c:y val="1.4611769876513287E-2"/>
          <c:w val="0.6355840541243678"/>
          <c:h val="0.946423510452784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002060"/>
              </a:solidFill>
            </c:spPr>
          </c:dPt>
          <c:dPt>
            <c:idx val="2"/>
            <c:explosion val="35"/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cat>
            <c:strRef>
              <c:f>Лист1!$A$2:$A$8</c:f>
              <c:strCache>
                <c:ptCount val="7"/>
                <c:pt idx="0">
                  <c:v>Доходы от испол. имущества</c:v>
                </c:pt>
                <c:pt idx="1">
                  <c:v>Налоги на совокупный доход</c:v>
                </c:pt>
                <c:pt idx="3">
                  <c:v>НДФЛ</c:v>
                </c:pt>
                <c:pt idx="4">
                  <c:v>Земельный налог</c:v>
                </c:pt>
                <c:pt idx="5">
                  <c:v>Неналоговые доходы</c:v>
                </c:pt>
                <c:pt idx="6">
                  <c:v>Налог на имущество физ.лиц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49.5</c:v>
                </c:pt>
                <c:pt idx="1">
                  <c:v>0.2</c:v>
                </c:pt>
                <c:pt idx="3">
                  <c:v>7.9</c:v>
                </c:pt>
                <c:pt idx="4">
                  <c:v>37.1</c:v>
                </c:pt>
                <c:pt idx="5">
                  <c:v>0.4</c:v>
                </c:pt>
                <c:pt idx="6">
                  <c:v>4.9000000000000004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4969135802469857"/>
          <c:y val="1.8521664729296932E-3"/>
          <c:w val="0.35030864197531103"/>
          <c:h val="0.9981478335270747"/>
        </c:manualLayout>
      </c:layout>
      <c:txPr>
        <a:bodyPr/>
        <a:lstStyle/>
        <a:p>
          <a:pPr>
            <a:lnSpc>
              <a:spcPct val="100000"/>
            </a:lnSpc>
            <a:defRPr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3888888888888907E-2"/>
          <c:y val="2.9294274300932073E-2"/>
          <c:w val="0.61882716049382791"/>
          <c:h val="0.941411451398136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cat>
            <c:strRef>
              <c:f>Лист1!$A$2:$A$7</c:f>
              <c:strCache>
                <c:ptCount val="6"/>
                <c:pt idx="0">
                  <c:v>Культура, кинематография</c:v>
                </c:pt>
                <c:pt idx="1">
                  <c:v>Общегосударственные вопросы </c:v>
                </c:pt>
                <c:pt idx="2">
                  <c:v>ЖКХ</c:v>
                </c:pt>
                <c:pt idx="3">
                  <c:v>Образование</c:v>
                </c:pt>
                <c:pt idx="4">
                  <c:v>Социальная политика</c:v>
                </c:pt>
                <c:pt idx="5">
                  <c:v>Физическая культура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15.2</c:v>
                </c:pt>
                <c:pt idx="1">
                  <c:v>75.400000000000006</c:v>
                </c:pt>
                <c:pt idx="2">
                  <c:v>6.9</c:v>
                </c:pt>
                <c:pt idx="3">
                  <c:v>0.3000000000000001</c:v>
                </c:pt>
                <c:pt idx="4">
                  <c:v>1.8</c:v>
                </c:pt>
                <c:pt idx="5">
                  <c:v>0.4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277777777778134"/>
          <c:y val="0.15153485641192449"/>
          <c:w val="0.34722222222222232"/>
          <c:h val="0.7911114839007304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0.33333</cdr:x>
      <cdr:y>0.68493</cdr:y>
    </cdr:from>
    <cdr:to>
      <cdr:x>0.46341</cdr:x>
      <cdr:y>0.72603</cdr:y>
    </cdr:to>
    <cdr:sp macro="" textlink="">
      <cdr:nvSpPr>
        <cdr:cNvPr id="3" name="Прямая соединительная линия 2"/>
        <cdr:cNvSpPr/>
      </cdr:nvSpPr>
      <cdr:spPr>
        <a:xfrm xmlns:a="http://schemas.openxmlformats.org/drawingml/2006/main" flipV="1">
          <a:off x="2928958" y="3571900"/>
          <a:ext cx="1142996" cy="21433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0.35887</cdr:x>
      <cdr:y>0.68042</cdr:y>
    </cdr:from>
    <cdr:to>
      <cdr:x>0.50254</cdr:x>
      <cdr:y>0.77631</cdr:y>
    </cdr:to>
    <cdr:sp macro="" textlink="">
      <cdr:nvSpPr>
        <cdr:cNvPr id="4" name="TextBox 3"/>
        <cdr:cNvSpPr txBox="1"/>
      </cdr:nvSpPr>
      <cdr:spPr>
        <a:xfrm xmlns:a="http://schemas.openxmlformats.org/drawingml/2006/main" rot="4066263">
          <a:off x="3534516" y="3167194"/>
          <a:ext cx="500064" cy="12624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0,2%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0.26016</cdr:x>
      <cdr:y>0.52055</cdr:y>
    </cdr:from>
    <cdr:to>
      <cdr:x>0.47154</cdr:x>
      <cdr:y>0.63014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86016" y="2714644"/>
          <a:ext cx="185738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0.13008</cdr:x>
      <cdr:y>0.61644</cdr:y>
    </cdr:from>
    <cdr:to>
      <cdr:x>0.21951</cdr:x>
      <cdr:y>0.6252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>
          <a:off x="1143008" y="3214710"/>
          <a:ext cx="785810" cy="4568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0.09756</cdr:x>
      <cdr:y>0.19178</cdr:y>
    </cdr:from>
    <cdr:to>
      <cdr:x>0.17886</cdr:x>
      <cdr:y>0.28767</cdr:y>
    </cdr:to>
    <cdr:sp macro="" textlink="">
      <cdr:nvSpPr>
        <cdr:cNvPr id="9" name="Прямая соединительная линия 8"/>
        <cdr:cNvSpPr/>
      </cdr:nvSpPr>
      <cdr:spPr>
        <a:xfrm xmlns:a="http://schemas.openxmlformats.org/drawingml/2006/main" rot="16200000" flipH="1">
          <a:off x="964411" y="892977"/>
          <a:ext cx="500064" cy="714373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0.22764</cdr:x>
      <cdr:y>0.09589</cdr:y>
    </cdr:from>
    <cdr:to>
      <cdr:x>0.2439</cdr:x>
      <cdr:y>0.23288</cdr:y>
    </cdr:to>
    <cdr:sp macro="" textlink="">
      <cdr:nvSpPr>
        <cdr:cNvPr id="11" name="Прямая соединительная линия 10"/>
        <cdr:cNvSpPr/>
      </cdr:nvSpPr>
      <cdr:spPr>
        <a:xfrm xmlns:a="http://schemas.openxmlformats.org/drawingml/2006/main" rot="16200000" flipH="1">
          <a:off x="1714502" y="785829"/>
          <a:ext cx="714399" cy="142874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0.30081</cdr:x>
      <cdr:y>0.08219</cdr:y>
    </cdr:from>
    <cdr:to>
      <cdr:x>0.34146</cdr:x>
      <cdr:y>0.20548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rot="5400000">
          <a:off x="2500322" y="571512"/>
          <a:ext cx="642954" cy="35718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0.45528</cdr:x>
      <cdr:y>0.21918</cdr:y>
    </cdr:from>
    <cdr:to>
      <cdr:x>0.54471</cdr:x>
      <cdr:y>0.24658</cdr:y>
    </cdr:to>
    <cdr:sp macro="" textlink="">
      <cdr:nvSpPr>
        <cdr:cNvPr id="15" name="Прямая соединительная линия 14"/>
        <cdr:cNvSpPr/>
      </cdr:nvSpPr>
      <cdr:spPr>
        <a:xfrm xmlns:a="http://schemas.openxmlformats.org/drawingml/2006/main" rot="10800000" flipV="1">
          <a:off x="4000528" y="1143008"/>
          <a:ext cx="785811" cy="14289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0.08943</cdr:x>
      <cdr:y>0.58904</cdr:y>
    </cdr:from>
    <cdr:to>
      <cdr:x>0.18699</cdr:x>
      <cdr:y>0.67124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785818" y="3071834"/>
          <a:ext cx="857247" cy="4286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7,9%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0.12329</cdr:y>
    </cdr:from>
    <cdr:to>
      <cdr:x>0.15285</cdr:x>
      <cdr:y>0.23288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-214282" y="642942"/>
          <a:ext cx="1343074" cy="5715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0.05033</cdr:x>
      <cdr:y>0.1439</cdr:y>
    </cdr:from>
    <cdr:to>
      <cdr:x>0.21131</cdr:x>
      <cdr:y>0.1987</cdr:y>
    </cdr:to>
    <cdr:sp macro="" textlink="">
      <cdr:nvSpPr>
        <cdr:cNvPr id="18" name="TextBox 17"/>
        <cdr:cNvSpPr txBox="1"/>
      </cdr:nvSpPr>
      <cdr:spPr>
        <a:xfrm xmlns:a="http://schemas.openxmlformats.org/drawingml/2006/main" rot="11332990" flipV="1">
          <a:off x="442208" y="750442"/>
          <a:ext cx="1414511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37,1%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0.30894</cdr:x>
      <cdr:y>0.0137</cdr:y>
    </cdr:from>
    <cdr:to>
      <cdr:x>0.52683</cdr:x>
      <cdr:y>0.12329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2714644" y="71438"/>
          <a:ext cx="1914545" cy="5715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4,9</a:t>
          </a:r>
          <a:r>
            <a:rPr lang="ru-RU" sz="1100" dirty="0" smtClean="0"/>
            <a:t>% 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0.4065</cdr:x>
      <cdr:y>0.16438</cdr:y>
    </cdr:from>
    <cdr:to>
      <cdr:x>0.56098</cdr:x>
      <cdr:y>0.23288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3571900" y="857256"/>
          <a:ext cx="135732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0.53659</cdr:x>
      <cdr:y>0.12329</cdr:y>
    </cdr:from>
    <cdr:to>
      <cdr:x>0.61139</cdr:x>
      <cdr:y>0.20549</cdr:y>
    </cdr:to>
    <cdr:sp macro="" textlink="">
      <cdr:nvSpPr>
        <cdr:cNvPr id="21" name="TextBox 20"/>
        <cdr:cNvSpPr txBox="1"/>
      </cdr:nvSpPr>
      <cdr:spPr>
        <a:xfrm xmlns:a="http://schemas.openxmlformats.org/drawingml/2006/main" flipH="1">
          <a:off x="4714908" y="642942"/>
          <a:ext cx="657258" cy="4286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49,5%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0.15447</cdr:x>
      <cdr:y>0.76712</cdr:y>
    </cdr:from>
    <cdr:to>
      <cdr:x>0.60163</cdr:x>
      <cdr:y>0.9452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1357322" y="4000528"/>
          <a:ext cx="3929139" cy="928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endParaRPr lang="ru-RU" sz="1600" b="1" dirty="0" smtClean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75,</a:t>
          </a:r>
          <a:r>
            <a:rPr lang="ru-RU" sz="1100" dirty="0" smtClean="0"/>
            <a:t>4%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0.12673</cdr:x>
      <cdr:y>0.13482</cdr:y>
    </cdr:from>
    <cdr:to>
      <cdr:x>0.27256</cdr:x>
      <cdr:y>0.2247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42966" y="642927"/>
          <a:ext cx="1200122" cy="4286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6,9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0.22222</cdr:x>
      <cdr:y>0.10486</cdr:y>
    </cdr:from>
    <cdr:to>
      <cdr:x>0.31771</cdr:x>
      <cdr:y>0.25466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28784" y="500051"/>
          <a:ext cx="785845" cy="714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0,3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0.2743</cdr:x>
      <cdr:y>0.11984</cdr:y>
    </cdr:from>
    <cdr:to>
      <cdr:x>0.3611</cdr:x>
      <cdr:y>0.17976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57412" y="571489"/>
          <a:ext cx="714329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1,8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0.28298</cdr:x>
      <cdr:y>0.17976</cdr:y>
    </cdr:from>
    <cdr:to>
      <cdr:x>0.36979</cdr:x>
      <cdr:y>0.2996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328850" y="857241"/>
          <a:ext cx="71438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0.30035</cdr:x>
      <cdr:y>0.0749</cdr:y>
    </cdr:from>
    <cdr:to>
      <cdr:x>0.42188</cdr:x>
      <cdr:y>0.20972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471726" y="357175"/>
          <a:ext cx="1000155" cy="6429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dirty="0" smtClean="0"/>
            <a:t>0,4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15,2%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1857364"/>
            <a:ext cx="79296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2015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784000" cy="208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«Бюджет для граждан» по исполнению бюджета за 2015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2015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«Бюджет для граждан» по исполнению бюджета за 2015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4643446"/>
            <a:ext cx="2805703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35719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доходов бюджета МО «Первоавгустовский сельсовет» Дмитриевского района Курской области за 2015год (рублей)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85786" y="1220643"/>
          <a:ext cx="7812000" cy="5314351"/>
        </p:xfrm>
        <a:graphic>
          <a:graphicData uri="http://schemas.openxmlformats.org/drawingml/2006/table">
            <a:tbl>
              <a:tblPr/>
              <a:tblGrid>
                <a:gridCol w="4451042"/>
                <a:gridCol w="1180891"/>
                <a:gridCol w="1090034"/>
                <a:gridCol w="1090033"/>
              </a:tblGrid>
              <a:tr h="576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2015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2015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9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доходы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119892,02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119892,02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119892,02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119892,02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доход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2280,00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638255,65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638255,65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74644,66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74644,66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563610,99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563610,99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собственности, в т.ч.: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751129,72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751129,72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r>
                        <a:rPr lang="ru-RU" sz="1050" b="0" i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647029,72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647029,72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поступления от использования имущества, находящегося в собственности сельских поселений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6300,00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1517757,39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1517757,39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1690886,00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1668886,00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1433382,00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1433382,00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69243,00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69243,00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121261,00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121261,0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4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67000,00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3208643,39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3186643,39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22000,00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2015 год (рублей)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3114" y="1762232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3186643,39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429132"/>
            <a:ext cx="235745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302703,54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235743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3489346,93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поступлений МО «Первоавгустовский сельсовет» Дмитриевского района Курской области в 2015 году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78687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71604" y="1285860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0,4%</a:t>
            </a:r>
            <a:endParaRPr lang="ru-RU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2015 год (рублей)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571612"/>
          <a:ext cx="7215238" cy="4545223"/>
        </p:xfrm>
        <a:graphic>
          <a:graphicData uri="http://schemas.openxmlformats.org/drawingml/2006/table">
            <a:tbl>
              <a:tblPr/>
              <a:tblGrid>
                <a:gridCol w="2400488"/>
                <a:gridCol w="1171412"/>
                <a:gridCol w="928694"/>
                <a:gridCol w="1285884"/>
                <a:gridCol w="1428760"/>
              </a:tblGrid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2015 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2015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2015г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плану 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2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4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93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79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2610848,47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2597268,77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13579,70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90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69243,00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69243,00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1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5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244332,13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239416,31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4915,82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69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9800,00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9800,00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100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58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К1ультура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502759,42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495362,01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7397,41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98,5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46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63256,84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63256,84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100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91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100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23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3521239,86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3489346,93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31892,93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99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в 2015 году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313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7467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/>
        </p:nvSpPr>
        <p:spPr>
          <a:xfrm>
            <a:off x="857224" y="785794"/>
            <a:ext cx="7901014" cy="571504"/>
          </a:xfrm>
          <a:prstGeom prst="rect">
            <a:avLst/>
          </a:prstGeom>
        </p:spPr>
        <p:txBody>
          <a:bodyPr vert="horz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</a:t>
            </a:r>
            <a:r>
              <a:rPr lang="ru-RU" sz="10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10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sz="10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0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 «Первоавгустовский сельсовет» Дмитриевского района Курской области </a:t>
            </a:r>
          </a:p>
          <a:p>
            <a:r>
              <a:rPr lang="ru-RU" sz="10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за 2015 </a:t>
            </a:r>
            <a:r>
              <a:rPr lang="ru-RU" sz="10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0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(рублей)</a:t>
            </a:r>
            <a:endParaRPr lang="ru-RU" sz="10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786182" y="1607330"/>
            <a:ext cx="4714908" cy="5715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571472" y="1464454"/>
            <a:ext cx="2786082" cy="1428760"/>
          </a:xfrm>
          <a:prstGeom prst="wave">
            <a:avLst>
              <a:gd name="adj1" fmla="val 12500"/>
              <a:gd name="adj2" fmla="val -37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1433362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71472" y="2750338"/>
            <a:ext cx="2786082" cy="1285884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121261,00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71472" y="4036222"/>
            <a:ext cx="2786082" cy="1285884"/>
          </a:xfrm>
          <a:prstGeom prst="wav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69243,00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71472" y="5250668"/>
            <a:ext cx="2714644" cy="1285884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45000,00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786182" y="2607462"/>
            <a:ext cx="485778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поступлений 1668886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143504" y="4750602"/>
            <a:ext cx="1857388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1153</TotalTime>
  <Words>581</Words>
  <Application>Microsoft Office PowerPoint</Application>
  <PresentationFormat>Экран (4:3)</PresentationFormat>
  <Paragraphs>195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2015год (рублей)</vt:lpstr>
      <vt:lpstr>Основные параметры бюджета  МО «Первоавгустовский сельсовет» Дмитриевского района Курской области за 2015 год (рублей)</vt:lpstr>
      <vt:lpstr>Структура налоговых и неналоговых поступлений МО «Первоавгустовский сельсовет» Дмитриевского района Курской области в 2015 году</vt:lpstr>
      <vt:lpstr>Показатели исполнения расходов бюджета МО «Первоавгустовский сельсовет» Дмитриевского района Курской области за 2015 год (рублей)</vt:lpstr>
      <vt:lpstr>Структура расходов  МО «Первоавгустовский сельсовет» Дмитриевского района Курской области в 2015 году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148</cp:revision>
  <dcterms:modified xsi:type="dcterms:W3CDTF">2016-04-27T12:04:14Z</dcterms:modified>
</cp:coreProperties>
</file>